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2"/>
  </p:notesMasterIdLst>
  <p:handoutMasterIdLst>
    <p:handoutMasterId r:id="rId23"/>
  </p:handoutMasterIdLst>
  <p:sldIdLst>
    <p:sldId id="1002" r:id="rId2"/>
    <p:sldId id="2168" r:id="rId3"/>
    <p:sldId id="2169" r:id="rId4"/>
    <p:sldId id="2170" r:id="rId5"/>
    <p:sldId id="2171" r:id="rId6"/>
    <p:sldId id="2175" r:id="rId7"/>
    <p:sldId id="2181" r:id="rId8"/>
    <p:sldId id="2178" r:id="rId9"/>
    <p:sldId id="2183" r:id="rId10"/>
    <p:sldId id="2184" r:id="rId11"/>
    <p:sldId id="2185" r:id="rId12"/>
    <p:sldId id="2186" r:id="rId13"/>
    <p:sldId id="2188" r:id="rId14"/>
    <p:sldId id="2187" r:id="rId15"/>
    <p:sldId id="2189" r:id="rId16"/>
    <p:sldId id="2190" r:id="rId17"/>
    <p:sldId id="2191" r:id="rId18"/>
    <p:sldId id="2192" r:id="rId19"/>
    <p:sldId id="2193" r:id="rId20"/>
    <p:sldId id="2140" r:id="rId21"/>
  </p:sldIdLst>
  <p:sldSz cx="11520488" cy="6480175"/>
  <p:notesSz cx="9144000" cy="6858000"/>
  <p:defaultTextStyle>
    <a:defPPr>
      <a:defRPr lang="zh-CN"/>
    </a:defPPr>
    <a:lvl1pPr marL="0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1pPr>
    <a:lvl2pPr marL="432008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2pPr>
    <a:lvl3pPr marL="864017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3pPr>
    <a:lvl4pPr marL="1296025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4pPr>
    <a:lvl5pPr marL="1728033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5pPr>
    <a:lvl6pPr marL="2160041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6pPr>
    <a:lvl7pPr marL="2592050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7pPr>
    <a:lvl8pPr marL="3024058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8pPr>
    <a:lvl9pPr marL="3456066" algn="l" defTabSz="864017" rtl="0" eaLnBrk="1" latinLnBrk="0" hangingPunct="1">
      <a:defRPr sz="170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680" userDrawn="1">
          <p15:clr>
            <a:srgbClr val="A4A3A4"/>
          </p15:clr>
        </p15:guide>
        <p15:guide id="5" orient="horz" pos="3572" userDrawn="1">
          <p15:clr>
            <a:srgbClr val="A4A3A4"/>
          </p15:clr>
        </p15:guide>
        <p15:guide id="6" orient="horz" pos="3742" userDrawn="1">
          <p15:clr>
            <a:srgbClr val="A4A3A4"/>
          </p15:clr>
        </p15:guide>
        <p15:guide id="7" pos="36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E1"/>
    <a:srgbClr val="C8141E"/>
    <a:srgbClr val="425464"/>
    <a:srgbClr val="E6E6E6"/>
    <a:srgbClr val="E3CCA9"/>
    <a:srgbClr val="8399AD"/>
    <a:srgbClr val="F5A467"/>
    <a:srgbClr val="ED7D31"/>
    <a:srgbClr val="DD3F30"/>
    <a:srgbClr val="C714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84579" autoAdjust="0"/>
  </p:normalViewPr>
  <p:slideViewPr>
    <p:cSldViewPr snapToObjects="1">
      <p:cViewPr varScale="1">
        <p:scale>
          <a:sx n="96" d="100"/>
          <a:sy n="96" d="100"/>
        </p:scale>
        <p:origin x="444" y="72"/>
      </p:cViewPr>
      <p:guideLst>
        <p:guide orient="horz" pos="680"/>
        <p:guide orient="horz" pos="3572"/>
        <p:guide orient="horz" pos="3742"/>
        <p:guide pos="362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20544"/>
    </p:cViewPr>
  </p:sorterViewPr>
  <p:notesViewPr>
    <p:cSldViewPr snapToObjects="1">
      <p:cViewPr varScale="1">
        <p:scale>
          <a:sx n="71" d="100"/>
          <a:sy n="71" d="100"/>
        </p:scale>
        <p:origin x="-900" y="-96"/>
      </p:cViewPr>
      <p:guideLst>
        <p:guide orient="horz" pos="2160"/>
        <p:guide pos="2880"/>
      </p:guideLst>
    </p:cSldViewPr>
  </p:notesViewPr>
  <p:gridSpacing cx="90012" cy="90012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68B7943B-4172-4CC6-8137-93120360AE9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175053B7-5C73-4697-825D-39C6B1D6E43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725581F8-D4E4-4CD3-8F94-7537E1BE588F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75781" name="Rectangle 5">
            <a:extLst>
              <a:ext uri="{FF2B5EF4-FFF2-40B4-BE49-F238E27FC236}">
                <a16:creationId xmlns:a16="http://schemas.microsoft.com/office/drawing/2014/main" id="{B90FC4FD-2D1F-4C3A-939E-E2BCAD562060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75B81ED0-3983-4816-8F51-276281634BB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24460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C90F517-349D-4675-B607-591BDE2714C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0A76EB4D-4565-44EB-9D64-3152B650A8B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F312448A-4BEC-4912-947F-CE3D6063348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286000" y="0"/>
            <a:ext cx="4572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>
            <a:extLst>
              <a:ext uri="{FF2B5EF4-FFF2-40B4-BE49-F238E27FC236}">
                <a16:creationId xmlns:a16="http://schemas.microsoft.com/office/drawing/2014/main" id="{74B35D10-6DDD-48F2-8F73-0823AD56B89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0" y="2571750"/>
            <a:ext cx="9142413" cy="394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26" name="Rectangle 6">
            <a:extLst>
              <a:ext uri="{FF2B5EF4-FFF2-40B4-BE49-F238E27FC236}">
                <a16:creationId xmlns:a16="http://schemas.microsoft.com/office/drawing/2014/main" id="{6ED62000-F850-45D0-BCD2-72F62B66A54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5127" name="Rectangle 7">
            <a:extLst>
              <a:ext uri="{FF2B5EF4-FFF2-40B4-BE49-F238E27FC236}">
                <a16:creationId xmlns:a16="http://schemas.microsoft.com/office/drawing/2014/main" id="{821FC685-BC5A-4D9B-B46F-D236C9E383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anose="02010600030101010101" pitchFamily="2" charset="-122"/>
              </a:defRPr>
            </a:lvl1pPr>
          </a:lstStyle>
          <a:p>
            <a:fld id="{D8D57942-2434-4A13-82D0-5A1B387083C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23931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40000"/>
      </a:spcBef>
      <a:spcAft>
        <a:spcPct val="0"/>
      </a:spcAft>
      <a:defRPr kern="1200">
        <a:solidFill>
          <a:srgbClr val="133984"/>
        </a:solidFill>
        <a:latin typeface="Arial" panose="020B0604020202020204" pitchFamily="34" charset="0"/>
        <a:ea typeface="黑体" panose="02010609060101010101" pitchFamily="49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8B8B247A-749D-45E8-A02E-0CB0C71153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1F4E817-A492-4DE3-B0BF-153B9A87A9FE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921026" name="Rectangle 2">
            <a:extLst>
              <a:ext uri="{FF2B5EF4-FFF2-40B4-BE49-F238E27FC236}">
                <a16:creationId xmlns:a16="http://schemas.microsoft.com/office/drawing/2014/main" id="{EC519158-892A-4245-B9BC-3796834494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0"/>
            <a:ext cx="4572000" cy="2571750"/>
          </a:xfrm>
          <a:ln/>
        </p:spPr>
      </p:sp>
      <p:sp>
        <p:nvSpPr>
          <p:cNvPr id="1921027" name="Rectangle 3">
            <a:extLst>
              <a:ext uri="{FF2B5EF4-FFF2-40B4-BE49-F238E27FC236}">
                <a16:creationId xmlns:a16="http://schemas.microsoft.com/office/drawing/2014/main" id="{020BBD8C-D377-4B7F-B453-689FFD0CF5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29000" y="368300"/>
            <a:ext cx="5713413" cy="6000750"/>
          </a:xfrm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>
              <a:spcBef>
                <a:spcPct val="90000"/>
              </a:spcBef>
            </a:pP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738287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B22D766-DECB-4CAD-B62A-78ADD5BD1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7E9B97-C0FB-4B9A-BB33-8095B6F1FC3D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1661954" name="Rectangle 2">
            <a:extLst>
              <a:ext uri="{FF2B5EF4-FFF2-40B4-BE49-F238E27FC236}">
                <a16:creationId xmlns:a16="http://schemas.microsoft.com/office/drawing/2014/main" id="{1E937DD5-980B-46E2-98CE-269DD41101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0"/>
            <a:ext cx="4572000" cy="2571750"/>
          </a:xfrm>
          <a:ln/>
        </p:spPr>
      </p:sp>
      <p:sp>
        <p:nvSpPr>
          <p:cNvPr id="1661955" name="Rectangle 3">
            <a:extLst>
              <a:ext uri="{FF2B5EF4-FFF2-40B4-BE49-F238E27FC236}">
                <a16:creationId xmlns:a16="http://schemas.microsoft.com/office/drawing/2014/main" id="{29001BC0-03C4-49A2-8EA8-4223DED8C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>
              <a:spcBef>
                <a:spcPct val="9000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619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B22D766-DECB-4CAD-B62A-78ADD5BD1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7E9B97-C0FB-4B9A-BB33-8095B6F1FC3D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1661954" name="Rectangle 2">
            <a:extLst>
              <a:ext uri="{FF2B5EF4-FFF2-40B4-BE49-F238E27FC236}">
                <a16:creationId xmlns:a16="http://schemas.microsoft.com/office/drawing/2014/main" id="{1E937DD5-980B-46E2-98CE-269DD41101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0"/>
            <a:ext cx="4572000" cy="2571750"/>
          </a:xfrm>
          <a:ln/>
        </p:spPr>
      </p:sp>
      <p:sp>
        <p:nvSpPr>
          <p:cNvPr id="1661955" name="Rectangle 3">
            <a:extLst>
              <a:ext uri="{FF2B5EF4-FFF2-40B4-BE49-F238E27FC236}">
                <a16:creationId xmlns:a16="http://schemas.microsoft.com/office/drawing/2014/main" id="{29001BC0-03C4-49A2-8EA8-4223DED8C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>
              <a:spcBef>
                <a:spcPct val="9000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443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B22D766-DECB-4CAD-B62A-78ADD5BD1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7E9B97-C0FB-4B9A-BB33-8095B6F1FC3D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1661954" name="Rectangle 2">
            <a:extLst>
              <a:ext uri="{FF2B5EF4-FFF2-40B4-BE49-F238E27FC236}">
                <a16:creationId xmlns:a16="http://schemas.microsoft.com/office/drawing/2014/main" id="{1E937DD5-980B-46E2-98CE-269DD41101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0"/>
            <a:ext cx="4572000" cy="2571750"/>
          </a:xfrm>
          <a:ln/>
        </p:spPr>
      </p:sp>
      <p:sp>
        <p:nvSpPr>
          <p:cNvPr id="1661955" name="Rectangle 3">
            <a:extLst>
              <a:ext uri="{FF2B5EF4-FFF2-40B4-BE49-F238E27FC236}">
                <a16:creationId xmlns:a16="http://schemas.microsoft.com/office/drawing/2014/main" id="{29001BC0-03C4-49A2-8EA8-4223DED8C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>
              <a:spcBef>
                <a:spcPct val="9000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5200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B22D766-DECB-4CAD-B62A-78ADD5BD1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7E9B97-C0FB-4B9A-BB33-8095B6F1FC3D}" type="slidenum">
              <a:rPr lang="en-US" altLang="zh-CN"/>
              <a:pPr/>
              <a:t>18</a:t>
            </a:fld>
            <a:endParaRPr lang="en-US" altLang="zh-CN"/>
          </a:p>
        </p:txBody>
      </p:sp>
      <p:sp>
        <p:nvSpPr>
          <p:cNvPr id="1661954" name="Rectangle 2">
            <a:extLst>
              <a:ext uri="{FF2B5EF4-FFF2-40B4-BE49-F238E27FC236}">
                <a16:creationId xmlns:a16="http://schemas.microsoft.com/office/drawing/2014/main" id="{1E937DD5-980B-46E2-98CE-269DD41101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0"/>
            <a:ext cx="4572000" cy="2571750"/>
          </a:xfrm>
          <a:ln/>
        </p:spPr>
      </p:sp>
      <p:sp>
        <p:nvSpPr>
          <p:cNvPr id="1661955" name="Rectangle 3">
            <a:extLst>
              <a:ext uri="{FF2B5EF4-FFF2-40B4-BE49-F238E27FC236}">
                <a16:creationId xmlns:a16="http://schemas.microsoft.com/office/drawing/2014/main" id="{29001BC0-03C4-49A2-8EA8-4223DED8C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>
              <a:spcBef>
                <a:spcPct val="9000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6162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B22D766-DECB-4CAD-B62A-78ADD5BD1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7E9B97-C0FB-4B9A-BB33-8095B6F1FC3D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1661954" name="Rectangle 2">
            <a:extLst>
              <a:ext uri="{FF2B5EF4-FFF2-40B4-BE49-F238E27FC236}">
                <a16:creationId xmlns:a16="http://schemas.microsoft.com/office/drawing/2014/main" id="{1E937DD5-980B-46E2-98CE-269DD41101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0"/>
            <a:ext cx="4572000" cy="2571750"/>
          </a:xfrm>
          <a:ln/>
        </p:spPr>
      </p:sp>
      <p:sp>
        <p:nvSpPr>
          <p:cNvPr id="1661955" name="Rectangle 3">
            <a:extLst>
              <a:ext uri="{FF2B5EF4-FFF2-40B4-BE49-F238E27FC236}">
                <a16:creationId xmlns:a16="http://schemas.microsoft.com/office/drawing/2014/main" id="{29001BC0-03C4-49A2-8EA8-4223DED8C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>
              <a:spcBef>
                <a:spcPct val="9000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2814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B22D766-DECB-4CAD-B62A-78ADD5BD1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7E9B97-C0FB-4B9A-BB33-8095B6F1FC3D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1661954" name="Rectangle 2">
            <a:extLst>
              <a:ext uri="{FF2B5EF4-FFF2-40B4-BE49-F238E27FC236}">
                <a16:creationId xmlns:a16="http://schemas.microsoft.com/office/drawing/2014/main" id="{1E937DD5-980B-46E2-98CE-269DD41101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0"/>
            <a:ext cx="4572000" cy="2571750"/>
          </a:xfrm>
          <a:ln/>
        </p:spPr>
      </p:sp>
      <p:sp>
        <p:nvSpPr>
          <p:cNvPr id="1661955" name="Rectangle 3">
            <a:extLst>
              <a:ext uri="{FF2B5EF4-FFF2-40B4-BE49-F238E27FC236}">
                <a16:creationId xmlns:a16="http://schemas.microsoft.com/office/drawing/2014/main" id="{29001BC0-03C4-49A2-8EA8-4223DED8C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>
              <a:spcBef>
                <a:spcPct val="9000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1477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B22D766-DECB-4CAD-B62A-78ADD5BD1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7E9B97-C0FB-4B9A-BB33-8095B6F1FC3D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1661954" name="Rectangle 2">
            <a:extLst>
              <a:ext uri="{FF2B5EF4-FFF2-40B4-BE49-F238E27FC236}">
                <a16:creationId xmlns:a16="http://schemas.microsoft.com/office/drawing/2014/main" id="{1E937DD5-980B-46E2-98CE-269DD41101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0"/>
            <a:ext cx="4572000" cy="2571750"/>
          </a:xfrm>
          <a:ln/>
        </p:spPr>
      </p:sp>
      <p:sp>
        <p:nvSpPr>
          <p:cNvPr id="1661955" name="Rectangle 3">
            <a:extLst>
              <a:ext uri="{FF2B5EF4-FFF2-40B4-BE49-F238E27FC236}">
                <a16:creationId xmlns:a16="http://schemas.microsoft.com/office/drawing/2014/main" id="{29001BC0-03C4-49A2-8EA8-4223DED8C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>
              <a:spcBef>
                <a:spcPct val="9000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1477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B22D766-DECB-4CAD-B62A-78ADD5BD1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7E9B97-C0FB-4B9A-BB33-8095B6F1FC3D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1661954" name="Rectangle 2">
            <a:extLst>
              <a:ext uri="{FF2B5EF4-FFF2-40B4-BE49-F238E27FC236}">
                <a16:creationId xmlns:a16="http://schemas.microsoft.com/office/drawing/2014/main" id="{1E937DD5-980B-46E2-98CE-269DD41101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0"/>
            <a:ext cx="4572000" cy="2571750"/>
          </a:xfrm>
          <a:ln/>
        </p:spPr>
      </p:sp>
      <p:sp>
        <p:nvSpPr>
          <p:cNvPr id="1661955" name="Rectangle 3">
            <a:extLst>
              <a:ext uri="{FF2B5EF4-FFF2-40B4-BE49-F238E27FC236}">
                <a16:creationId xmlns:a16="http://schemas.microsoft.com/office/drawing/2014/main" id="{29001BC0-03C4-49A2-8EA8-4223DED8C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>
              <a:spcBef>
                <a:spcPct val="9000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1477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B22D766-DECB-4CAD-B62A-78ADD5BD1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7E9B97-C0FB-4B9A-BB33-8095B6F1FC3D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1661954" name="Rectangle 2">
            <a:extLst>
              <a:ext uri="{FF2B5EF4-FFF2-40B4-BE49-F238E27FC236}">
                <a16:creationId xmlns:a16="http://schemas.microsoft.com/office/drawing/2014/main" id="{1E937DD5-980B-46E2-98CE-269DD41101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0"/>
            <a:ext cx="4572000" cy="2571750"/>
          </a:xfrm>
          <a:ln/>
        </p:spPr>
      </p:sp>
      <p:sp>
        <p:nvSpPr>
          <p:cNvPr id="1661955" name="Rectangle 3">
            <a:extLst>
              <a:ext uri="{FF2B5EF4-FFF2-40B4-BE49-F238E27FC236}">
                <a16:creationId xmlns:a16="http://schemas.microsoft.com/office/drawing/2014/main" id="{29001BC0-03C4-49A2-8EA8-4223DED8C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>
              <a:spcBef>
                <a:spcPct val="9000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294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B22D766-DECB-4CAD-B62A-78ADD5BD1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7E9B97-C0FB-4B9A-BB33-8095B6F1FC3D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1661954" name="Rectangle 2">
            <a:extLst>
              <a:ext uri="{FF2B5EF4-FFF2-40B4-BE49-F238E27FC236}">
                <a16:creationId xmlns:a16="http://schemas.microsoft.com/office/drawing/2014/main" id="{1E937DD5-980B-46E2-98CE-269DD41101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0"/>
            <a:ext cx="4572000" cy="2571750"/>
          </a:xfrm>
          <a:ln/>
        </p:spPr>
      </p:sp>
      <p:sp>
        <p:nvSpPr>
          <p:cNvPr id="1661955" name="Rectangle 3">
            <a:extLst>
              <a:ext uri="{FF2B5EF4-FFF2-40B4-BE49-F238E27FC236}">
                <a16:creationId xmlns:a16="http://schemas.microsoft.com/office/drawing/2014/main" id="{29001BC0-03C4-49A2-8EA8-4223DED8C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>
              <a:spcBef>
                <a:spcPct val="9000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6650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B22D766-DECB-4CAD-B62A-78ADD5BD1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7E9B97-C0FB-4B9A-BB33-8095B6F1FC3D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1661954" name="Rectangle 2">
            <a:extLst>
              <a:ext uri="{FF2B5EF4-FFF2-40B4-BE49-F238E27FC236}">
                <a16:creationId xmlns:a16="http://schemas.microsoft.com/office/drawing/2014/main" id="{1E937DD5-980B-46E2-98CE-269DD41101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0"/>
            <a:ext cx="4572000" cy="2571750"/>
          </a:xfrm>
          <a:ln/>
        </p:spPr>
      </p:sp>
      <p:sp>
        <p:nvSpPr>
          <p:cNvPr id="1661955" name="Rectangle 3">
            <a:extLst>
              <a:ext uri="{FF2B5EF4-FFF2-40B4-BE49-F238E27FC236}">
                <a16:creationId xmlns:a16="http://schemas.microsoft.com/office/drawing/2014/main" id="{29001BC0-03C4-49A2-8EA8-4223DED8C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>
              <a:spcBef>
                <a:spcPct val="9000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6618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B22D766-DECB-4CAD-B62A-78ADD5BD1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7E9B97-C0FB-4B9A-BB33-8095B6F1FC3D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1661954" name="Rectangle 2">
            <a:extLst>
              <a:ext uri="{FF2B5EF4-FFF2-40B4-BE49-F238E27FC236}">
                <a16:creationId xmlns:a16="http://schemas.microsoft.com/office/drawing/2014/main" id="{1E937DD5-980B-46E2-98CE-269DD41101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0"/>
            <a:ext cx="4572000" cy="2571750"/>
          </a:xfrm>
          <a:ln/>
        </p:spPr>
      </p:sp>
      <p:sp>
        <p:nvSpPr>
          <p:cNvPr id="1661955" name="Rectangle 3">
            <a:extLst>
              <a:ext uri="{FF2B5EF4-FFF2-40B4-BE49-F238E27FC236}">
                <a16:creationId xmlns:a16="http://schemas.microsoft.com/office/drawing/2014/main" id="{29001BC0-03C4-49A2-8EA8-4223DED8C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>
              <a:spcBef>
                <a:spcPct val="9000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99756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id="{DB22D766-DECB-4CAD-B62A-78ADD5BD16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D7E9B97-C0FB-4B9A-BB33-8095B6F1FC3D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1661954" name="Rectangle 2">
            <a:extLst>
              <a:ext uri="{FF2B5EF4-FFF2-40B4-BE49-F238E27FC236}">
                <a16:creationId xmlns:a16="http://schemas.microsoft.com/office/drawing/2014/main" id="{1E937DD5-980B-46E2-98CE-269DD41101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286000" y="0"/>
            <a:ext cx="4572000" cy="2571750"/>
          </a:xfrm>
          <a:ln/>
        </p:spPr>
      </p:sp>
      <p:sp>
        <p:nvSpPr>
          <p:cNvPr id="1661955" name="Rectangle 3">
            <a:extLst>
              <a:ext uri="{FF2B5EF4-FFF2-40B4-BE49-F238E27FC236}">
                <a16:creationId xmlns:a16="http://schemas.microsoft.com/office/drawing/2014/main" id="{29001BC0-03C4-49A2-8EA8-4223DED8C5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>
              <a:spcBef>
                <a:spcPct val="90000"/>
              </a:spcBef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110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欢迎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1"/>
            <a:ext cx="11520488" cy="6480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68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60244" y="3511594"/>
            <a:ext cx="10800000" cy="1440000"/>
          </a:xfrm>
        </p:spPr>
        <p:txBody>
          <a:bodyPr vert="horz" lIns="0" tIns="0" rIns="0" bIns="0" rtlCol="0" anchor="t" anchorCtr="0">
            <a:normAutofit/>
          </a:bodyPr>
          <a:lstStyle>
            <a:lvl1pPr algn="ctr">
              <a:defRPr lang="zh-CN" altLang="en-US" sz="4800" b="1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</a:pPr>
            <a:r>
              <a:rPr lang="zh-CN" altLang="en-US" dirty="0"/>
              <a:t>欢迎页面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60244" y="5042827"/>
            <a:ext cx="10800000" cy="7200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ea"/>
                <a:ea typeface="+mj-ea"/>
              </a:defRPr>
            </a:lvl1pPr>
            <a:lvl2pPr marL="576019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2pPr>
            <a:lvl3pPr marL="1152039" indent="0">
              <a:buNone/>
              <a:defRPr sz="2268">
                <a:solidFill>
                  <a:schemeClr val="tx1">
                    <a:tint val="75000"/>
                  </a:schemeClr>
                </a:solidFill>
              </a:defRPr>
            </a:lvl3pPr>
            <a:lvl4pPr marL="1728058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4pPr>
            <a:lvl5pPr marL="230407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5pPr>
            <a:lvl6pPr marL="2880096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6pPr>
            <a:lvl7pPr marL="3456115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7pPr>
            <a:lvl8pPr marL="403213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8pPr>
            <a:lvl9pPr marL="4608154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备注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60244" y="5893728"/>
            <a:ext cx="10800000" cy="432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zh-CN" altLang="en-US" sz="2400" smtClean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1520488" cy="322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041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195173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1"/>
            <a:ext cx="11520488" cy="6480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68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720244" y="3512402"/>
            <a:ext cx="10080000" cy="1260000"/>
          </a:xfrm>
        </p:spPr>
        <p:txBody>
          <a:bodyPr lIns="0" tIns="0" rIns="0" bIns="0" anchor="t" anchorCtr="0">
            <a:normAutofit/>
          </a:bodyPr>
          <a:lstStyle>
            <a:lvl1pPr algn="ctr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讲演主标题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3240244" y="5090701"/>
            <a:ext cx="5040000" cy="540000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 algn="ctr">
              <a:defRPr lang="zh-CN" altLang="en-US" dirty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演讲者</a:t>
            </a:r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1"/>
          </p:nvPr>
        </p:nvSpPr>
        <p:spPr>
          <a:xfrm>
            <a:off x="3240244" y="5886617"/>
            <a:ext cx="5040000" cy="432000"/>
          </a:xfrm>
          <a:prstGeom prst="rect">
            <a:avLst/>
          </a:prstGeo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632"/>
          <a:stretch/>
        </p:blipFill>
        <p:spPr>
          <a:xfrm>
            <a:off x="0" y="-14"/>
            <a:ext cx="11520488" cy="32215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1027" y="5614486"/>
            <a:ext cx="2573745" cy="68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14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页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"/>
            <a:ext cx="11520488" cy="6480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68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31889"/>
            <a:ext cx="11520488" cy="35181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564" y="2551233"/>
            <a:ext cx="3426715" cy="907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02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368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zh-CN" altLang="en-US" dirty="0"/>
              <a:t>页面标题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337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585307" y="5969925"/>
            <a:ext cx="6349875" cy="5102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17495" y="5969925"/>
            <a:ext cx="907125" cy="510250"/>
          </a:xfrm>
        </p:spPr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993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60244" y="0"/>
            <a:ext cx="10800000" cy="720000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60244" y="927278"/>
            <a:ext cx="5220000" cy="5040000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940244" y="927278"/>
            <a:ext cx="5220000" cy="5040000"/>
          </a:xfrm>
        </p:spPr>
        <p:txBody>
          <a:bodyPr/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21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60244" y="1"/>
            <a:ext cx="10800000" cy="720000"/>
          </a:xfrm>
        </p:spPr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60244" y="910792"/>
            <a:ext cx="5220000" cy="540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="1"/>
            </a:lvl1pPr>
            <a:lvl2pPr marL="576019" indent="0">
              <a:buNone/>
              <a:defRPr sz="2520" b="1"/>
            </a:lvl2pPr>
            <a:lvl3pPr marL="1152039" indent="0">
              <a:buNone/>
              <a:defRPr sz="2268" b="1"/>
            </a:lvl3pPr>
            <a:lvl4pPr marL="1728058" indent="0">
              <a:buNone/>
              <a:defRPr sz="2016" b="1"/>
            </a:lvl4pPr>
            <a:lvl5pPr marL="2304076" indent="0">
              <a:buNone/>
              <a:defRPr sz="2016" b="1"/>
            </a:lvl5pPr>
            <a:lvl6pPr marL="2880096" indent="0">
              <a:buNone/>
              <a:defRPr sz="2016" b="1"/>
            </a:lvl6pPr>
            <a:lvl7pPr marL="3456115" indent="0">
              <a:buNone/>
              <a:defRPr sz="2016" b="1"/>
            </a:lvl7pPr>
            <a:lvl8pPr marL="4032134" indent="0">
              <a:buNone/>
              <a:defRPr sz="2016" b="1"/>
            </a:lvl8pPr>
            <a:lvl9pPr marL="4608154" indent="0">
              <a:buNone/>
              <a:defRPr sz="2016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360244" y="1641583"/>
            <a:ext cx="5220000" cy="4320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40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5940244" y="910792"/>
            <a:ext cx="5220000" cy="540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 b="1"/>
            </a:lvl1pPr>
            <a:lvl2pPr marL="576019" indent="0">
              <a:buNone/>
              <a:defRPr sz="2520" b="1"/>
            </a:lvl2pPr>
            <a:lvl3pPr marL="1152039" indent="0">
              <a:buNone/>
              <a:defRPr sz="2268" b="1"/>
            </a:lvl3pPr>
            <a:lvl4pPr marL="1728058" indent="0">
              <a:buNone/>
              <a:defRPr sz="2016" b="1"/>
            </a:lvl4pPr>
            <a:lvl5pPr marL="2304076" indent="0">
              <a:buNone/>
              <a:defRPr sz="2016" b="1"/>
            </a:lvl5pPr>
            <a:lvl6pPr marL="2880096" indent="0">
              <a:buNone/>
              <a:defRPr sz="2016" b="1"/>
            </a:lvl6pPr>
            <a:lvl7pPr marL="3456115" indent="0">
              <a:buNone/>
              <a:defRPr sz="2016" b="1"/>
            </a:lvl7pPr>
            <a:lvl8pPr marL="4032134" indent="0">
              <a:buNone/>
              <a:defRPr sz="2016" b="1"/>
            </a:lvl8pPr>
            <a:lvl9pPr marL="4608154" indent="0">
              <a:buNone/>
              <a:defRPr sz="2016" b="1"/>
            </a:lvl9pPr>
          </a:lstStyle>
          <a:p>
            <a:pPr lvl="0"/>
            <a:r>
              <a:rPr lang="zh-CN" altLang="en-US" dirty="0"/>
              <a:t>栏目标题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5940244" y="1641583"/>
            <a:ext cx="5220000" cy="4320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400"/>
            </a:lvl3pPr>
          </a:lstStyle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877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1"/>
            <a:ext cx="11520488" cy="6480175"/>
          </a:xfrm>
          <a:prstGeom prst="rect">
            <a:avLst/>
          </a:prstGeom>
          <a:solidFill>
            <a:srgbClr val="C915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268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839" y="1706495"/>
            <a:ext cx="3120813" cy="25593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805495" y="4325200"/>
            <a:ext cx="39094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Thank  you</a:t>
            </a:r>
            <a:r>
              <a:rPr lang="zh-CN" altLang="en-US" sz="44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！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408034" y="3240089"/>
            <a:ext cx="27902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8322205" y="3240089"/>
            <a:ext cx="27902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39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2"/>
          <a:srcRect r="1346"/>
          <a:stretch/>
        </p:blipFill>
        <p:spPr>
          <a:xfrm>
            <a:off x="488" y="323108"/>
            <a:ext cx="11520000" cy="388940"/>
          </a:xfrm>
          <a:prstGeom prst="rect">
            <a:avLst/>
          </a:prstGeom>
        </p:spPr>
      </p:pic>
      <p:sp>
        <p:nvSpPr>
          <p:cNvPr id="9" name="矩形 6"/>
          <p:cNvSpPr/>
          <p:nvPr/>
        </p:nvSpPr>
        <p:spPr>
          <a:xfrm>
            <a:off x="0" y="5940175"/>
            <a:ext cx="11520488" cy="5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360244" y="0"/>
            <a:ext cx="10800000" cy="72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60244" y="927100"/>
            <a:ext cx="10800000" cy="5040000"/>
          </a:xfrm>
          <a:prstGeom prst="rect">
            <a:avLst/>
          </a:prstGeom>
        </p:spPr>
        <p:txBody>
          <a:bodyPr vert="horz" lIns="90000" tIns="0" rIns="91440" bIns="0" rtlCol="0">
            <a:normAutofit/>
          </a:bodyPr>
          <a:lstStyle/>
          <a:p>
            <a:pPr lvl="0"/>
            <a:r>
              <a:rPr lang="zh-CN" altLang="en-US" dirty="0"/>
              <a:t>第一级文本内容</a:t>
            </a:r>
          </a:p>
          <a:p>
            <a:pPr lvl="1"/>
            <a:r>
              <a:rPr lang="zh-CN" altLang="en-US" dirty="0"/>
              <a:t>第二级文本内容</a:t>
            </a:r>
          </a:p>
          <a:p>
            <a:pPr lvl="2"/>
            <a:r>
              <a:rPr lang="zh-CN" altLang="en-US" dirty="0"/>
              <a:t>第三级文本内容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520244" y="5969925"/>
            <a:ext cx="6480000" cy="51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60244" y="5969925"/>
            <a:ext cx="900000" cy="51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954" y="6020949"/>
            <a:ext cx="1533346" cy="4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7031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9" r:id="rId9"/>
    <p:sldLayoutId id="2147483690" r:id="rId1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1152039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363" indent="-360363" algn="just" defTabSz="1152039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80000"/>
        <a:buFontTx/>
        <a:buBlip>
          <a:blip r:embed="rId14"/>
        </a:buBlip>
        <a:defRPr sz="24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864028" indent="-288009" algn="just" defTabSz="1152039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70000"/>
        <a:buFontTx/>
        <a:buBlip>
          <a:blip r:embed="rId14"/>
        </a:buBlip>
        <a:defRPr sz="2000" b="1" kern="1200">
          <a:solidFill>
            <a:schemeClr val="tx2"/>
          </a:solidFill>
          <a:latin typeface="+mn-lt"/>
          <a:ea typeface="+mn-ea"/>
          <a:cs typeface="+mn-cs"/>
        </a:defRPr>
      </a:lvl2pPr>
      <a:lvl3pPr marL="1440048" indent="-288009" algn="just" defTabSz="1152039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SzPct val="60000"/>
        <a:buFontTx/>
        <a:buBlip>
          <a:blip r:embed="rId14"/>
        </a:buBlip>
        <a:defRPr sz="18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2016067" indent="-288009" algn="l" defTabSz="1152039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bg2"/>
          </a:solidFill>
          <a:latin typeface="+mn-lt"/>
          <a:ea typeface="+mn-ea"/>
          <a:cs typeface="+mn-cs"/>
        </a:defRPr>
      </a:lvl4pPr>
      <a:lvl5pPr marL="2592086" indent="-288009" algn="l" defTabSz="1152039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bg2"/>
          </a:solidFill>
          <a:latin typeface="+mn-lt"/>
          <a:ea typeface="+mn-ea"/>
          <a:cs typeface="+mn-cs"/>
        </a:defRPr>
      </a:lvl5pPr>
      <a:lvl6pPr marL="3168106" indent="-288009" algn="l" defTabSz="1152039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125" indent="-288009" algn="l" defTabSz="1152039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143" indent="-288009" algn="l" defTabSz="1152039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163" indent="-288009" algn="l" defTabSz="1152039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52039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19" algn="l" defTabSz="1152039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39" algn="l" defTabSz="1152039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58" algn="l" defTabSz="1152039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076" algn="l" defTabSz="1152039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096" algn="l" defTabSz="1152039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15" algn="l" defTabSz="1152039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34" algn="l" defTabSz="1152039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154" algn="l" defTabSz="1152039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tiff"/><Relationship Id="rId5" Type="http://schemas.openxmlformats.org/officeDocument/2006/relationships/image" Target="../media/image21.tiff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002" name="Rectangle 2">
            <a:extLst>
              <a:ext uri="{FF2B5EF4-FFF2-40B4-BE49-F238E27FC236}">
                <a16:creationId xmlns:a16="http://schemas.microsoft.com/office/drawing/2014/main" id="{A4EA1B75-1C24-40A4-9970-23B8F02ABFC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3719712"/>
            <a:ext cx="11520488" cy="960567"/>
          </a:xfrm>
        </p:spPr>
        <p:txBody>
          <a:bodyPr>
            <a:normAutofit fontScale="90000"/>
          </a:bodyPr>
          <a:lstStyle/>
          <a:p>
            <a:r>
              <a:rPr lang="zh-CN" altLang="en-US" sz="5400" dirty="0" smtClean="0">
                <a:solidFill>
                  <a:schemeClr val="bg2"/>
                </a:solidFill>
                <a:latin typeface="+mn-lt"/>
                <a:ea typeface="Microsoft YaHei" panose="020B0503020204020204" pitchFamily="34" charset="-122"/>
                <a:cs typeface="+mn-ea"/>
                <a:sym typeface="+mn-lt"/>
              </a:rPr>
              <a:t>上海交通大学宁波人工智能研究院</a:t>
            </a:r>
            <a:r>
              <a:rPr lang="en-US" altLang="zh-CN" sz="5400" dirty="0" smtClean="0">
                <a:solidFill>
                  <a:schemeClr val="bg2"/>
                </a:solidFill>
                <a:latin typeface="+mn-lt"/>
                <a:ea typeface="Microsoft YaHei" panose="020B0503020204020204" pitchFamily="34" charset="-122"/>
                <a:cs typeface="+mn-ea"/>
                <a:sym typeface="+mn-lt"/>
              </a:rPr>
              <a:t/>
            </a:r>
            <a:br>
              <a:rPr lang="en-US" altLang="zh-CN" sz="5400" dirty="0" smtClean="0">
                <a:solidFill>
                  <a:schemeClr val="bg2"/>
                </a:solidFill>
                <a:latin typeface="+mn-lt"/>
                <a:ea typeface="Microsoft YaHei" panose="020B0503020204020204" pitchFamily="34" charset="-122"/>
                <a:cs typeface="+mn-ea"/>
                <a:sym typeface="+mn-lt"/>
              </a:rPr>
            </a:br>
            <a:r>
              <a:rPr lang="en-US" altLang="zh-CN" sz="5400" dirty="0" smtClean="0">
                <a:solidFill>
                  <a:schemeClr val="bg2"/>
                </a:solidFill>
                <a:latin typeface="+mn-lt"/>
                <a:ea typeface="Microsoft YaHei" panose="020B0503020204020204" pitchFamily="34" charset="-122"/>
                <a:cs typeface="+mn-ea"/>
                <a:sym typeface="+mn-lt"/>
              </a:rPr>
              <a:t>5</a:t>
            </a:r>
            <a:r>
              <a:rPr lang="zh-CN" altLang="en-US" sz="5400" dirty="0" smtClean="0">
                <a:solidFill>
                  <a:schemeClr val="bg2"/>
                </a:solidFill>
                <a:latin typeface="+mn-lt"/>
                <a:ea typeface="Microsoft YaHei" panose="020B0503020204020204" pitchFamily="34" charset="-122"/>
                <a:cs typeface="+mn-ea"/>
                <a:sym typeface="+mn-lt"/>
              </a:rPr>
              <a:t>号楼展厅涉及相关内容</a:t>
            </a:r>
            <a:endParaRPr lang="zh-CN" altLang="en-US" sz="5400" dirty="0">
              <a:solidFill>
                <a:schemeClr val="bg2"/>
              </a:solidFill>
              <a:latin typeface="+mn-lt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20004" name="Rectangle 4">
            <a:extLst>
              <a:ext uri="{FF2B5EF4-FFF2-40B4-BE49-F238E27FC236}">
                <a16:creationId xmlns:a16="http://schemas.microsoft.com/office/drawing/2014/main" id="{72E2B1B4-723F-4137-BF40-C16181552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9986" y="5261221"/>
            <a:ext cx="5580515" cy="827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DDDDDD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13398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5042" tIns="44222" rIns="85042" bIns="44222">
            <a:spAutoFit/>
          </a:bodyPr>
          <a:lstStyle/>
          <a:p>
            <a:pPr algn="ctr"/>
            <a:endParaRPr lang="en-US" altLang="zh-CN" sz="2400" b="1" dirty="0" smtClean="0">
              <a:solidFill>
                <a:schemeClr val="bg2"/>
              </a:solidFill>
              <a:ea typeface="Microsoft YaHei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en-US" altLang="zh-CN" sz="2400" b="1" dirty="0" smtClean="0">
                <a:solidFill>
                  <a:schemeClr val="bg2"/>
                </a:solidFill>
                <a:ea typeface="Microsoft YaHei" panose="020B0503020204020204" pitchFamily="34" charset="-122"/>
                <a:cs typeface="+mn-ea"/>
                <a:sym typeface="+mn-lt"/>
              </a:rPr>
              <a:t>2019</a:t>
            </a:r>
            <a:r>
              <a:rPr lang="zh-CN" altLang="en-US" sz="2400" b="1" dirty="0" smtClean="0">
                <a:solidFill>
                  <a:schemeClr val="bg2"/>
                </a:solidFill>
                <a:ea typeface="Microsoft YaHei" panose="020B0503020204020204" pitchFamily="34" charset="-122"/>
                <a:cs typeface="+mn-ea"/>
                <a:sym typeface="+mn-lt"/>
              </a:rPr>
              <a:t>年</a:t>
            </a:r>
            <a:r>
              <a:rPr lang="en-US" altLang="zh-CN" sz="2400" b="1" dirty="0" smtClean="0">
                <a:solidFill>
                  <a:schemeClr val="bg2"/>
                </a:solidFill>
                <a:ea typeface="Microsoft YaHei" panose="020B0503020204020204" pitchFamily="34" charset="-122"/>
                <a:cs typeface="+mn-ea"/>
                <a:sym typeface="+mn-lt"/>
              </a:rPr>
              <a:t>11</a:t>
            </a:r>
            <a:r>
              <a:rPr lang="zh-CN" altLang="en-US" sz="2400" b="1" dirty="0" smtClean="0">
                <a:solidFill>
                  <a:schemeClr val="bg2"/>
                </a:solidFill>
                <a:ea typeface="Microsoft YaHei" panose="020B0503020204020204" pitchFamily="34" charset="-122"/>
                <a:cs typeface="+mn-ea"/>
                <a:sym typeface="+mn-lt"/>
              </a:rPr>
              <a:t>月</a:t>
            </a:r>
            <a:endParaRPr lang="zh-CN" altLang="en-US" sz="2400" b="1" dirty="0">
              <a:solidFill>
                <a:schemeClr val="bg2"/>
              </a:solidFill>
              <a:ea typeface="Microsoft YaHei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DA1CD4-E312-4B35-85BB-B8213A8AC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8" y="0"/>
            <a:ext cx="10800000" cy="720000"/>
          </a:xfrm>
        </p:spPr>
        <p:txBody>
          <a:bodyPr/>
          <a:lstStyle/>
          <a:p>
            <a:r>
              <a:rPr lang="zh-CN" altLang="en-US" dirty="0" smtClean="0">
                <a:ea typeface="Microsoft YaHei" panose="020B0503020204020204" pitchFamily="34" charset="-122"/>
              </a:rPr>
              <a:t>研究院相关成果展示</a:t>
            </a:r>
            <a:r>
              <a:rPr lang="en-US" altLang="zh-CN" dirty="0" smtClean="0">
                <a:ea typeface="Microsoft YaHei" panose="020B0503020204020204" pitchFamily="34" charset="-122"/>
              </a:rPr>
              <a:t>-</a:t>
            </a:r>
            <a:r>
              <a:rPr lang="zh-CN" altLang="zh-CN" b="0" dirty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智能移动</a:t>
            </a:r>
            <a:r>
              <a:rPr lang="zh-CN" altLang="zh-CN" b="0" dirty="0" smtClean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机器人</a:t>
            </a:r>
            <a:endParaRPr lang="zh-CN" altLang="en-US" dirty="0">
              <a:ea typeface="Microsoft YaHei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704" y="1079799"/>
            <a:ext cx="2357381" cy="45634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256" y="989787"/>
            <a:ext cx="4048045" cy="27014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9920" y="2567105"/>
            <a:ext cx="4104456" cy="30761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0021" y="3510123"/>
            <a:ext cx="3788513" cy="252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0760" y="3305002"/>
            <a:ext cx="1321074" cy="235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8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DA1CD4-E312-4B35-85BB-B8213A8AC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8" y="0"/>
            <a:ext cx="10800000" cy="720000"/>
          </a:xfrm>
        </p:spPr>
        <p:txBody>
          <a:bodyPr/>
          <a:lstStyle/>
          <a:p>
            <a:r>
              <a:rPr lang="zh-CN" altLang="en-US" dirty="0" smtClean="0">
                <a:ea typeface="Microsoft YaHei" panose="020B0503020204020204" pitchFamily="34" charset="-122"/>
              </a:rPr>
              <a:t>研究院相关成果展示</a:t>
            </a:r>
            <a:r>
              <a:rPr lang="en-US" altLang="zh-CN" dirty="0" smtClean="0">
                <a:ea typeface="Microsoft YaHei" panose="020B0503020204020204" pitchFamily="34" charset="-122"/>
              </a:rPr>
              <a:t>-</a:t>
            </a:r>
            <a:r>
              <a:rPr lang="zh-CN" altLang="en-US" b="0" dirty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园区自动驾驶无人小巴项目</a:t>
            </a:r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69512" y="612932"/>
            <a:ext cx="11250976" cy="1585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000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zh-CN" dirty="0"/>
              <a:t>(</a:t>
            </a:r>
            <a:r>
              <a:rPr lang="zh-CN" altLang="zh-CN" dirty="0"/>
              <a:t>展出：</a:t>
            </a:r>
            <a:r>
              <a:rPr lang="en-US" altLang="zh-CN" dirty="0"/>
              <a:t>KT</a:t>
            </a:r>
            <a:r>
              <a:rPr lang="zh-CN" altLang="zh-CN" dirty="0"/>
              <a:t>板</a:t>
            </a:r>
            <a:r>
              <a:rPr lang="en-US" altLang="zh-CN" dirty="0"/>
              <a:t>+</a:t>
            </a:r>
            <a:r>
              <a:rPr lang="zh-CN" altLang="zh-CN" dirty="0"/>
              <a:t>视频，作品来源：杨明老师</a:t>
            </a:r>
            <a:r>
              <a:rPr lang="en-US" altLang="zh-CN" dirty="0"/>
              <a:t>)</a:t>
            </a:r>
            <a:endParaRPr lang="zh-CN" altLang="zh-CN" dirty="0"/>
          </a:p>
          <a:p>
            <a:pPr lvl="0" defTabSz="914400"/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无人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驾驶技术对智能交通系统发展、以及军事和工业应用均具有重要意义，已成为世界范围内移动机器人和人工智能领域的研究热点。上海交通大学智能车辆实验室自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2005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年开始从事园区无人小巴的设计、研发和应用研究，重点突破关键传感器、通用控制器、人机交互和系统集成技术，设计具有自主知识产权的园区无人小巴。该车辆无需设置方向盘、油门、刹车等传统控制部件，乘客可通过通讯装置或微信客户端呼叫车辆，适用于规定路线的低速载人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载物运输，是解决最后一公里问题的优选方案，可应用在机场、商业中心、旅游区、公园、医院、大学校园、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CBD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地区、工业园区等场合。</a:t>
            </a:r>
            <a:endParaRPr kumimoji="0" lang="zh-CN" altLang="en-US" sz="7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9" name="图片 8" descr="http://cyberc3.sjtu.edu.cn/_mediafile/sjtucyberc3/2016/06/28/2bndhir0o3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6" b="3865"/>
          <a:stretch/>
        </p:blipFill>
        <p:spPr bwMode="auto">
          <a:xfrm>
            <a:off x="269512" y="2198110"/>
            <a:ext cx="5274310" cy="22123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图片 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808" y="2398770"/>
            <a:ext cx="5133340" cy="2011680"/>
          </a:xfrm>
          <a:prstGeom prst="rect">
            <a:avLst/>
          </a:prstGeom>
          <a:noFill/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902" y="1529859"/>
            <a:ext cx="2943589" cy="453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1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DA1CD4-E312-4B35-85BB-B8213A8AC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8" y="0"/>
            <a:ext cx="10800000" cy="720000"/>
          </a:xfrm>
        </p:spPr>
        <p:txBody>
          <a:bodyPr/>
          <a:lstStyle/>
          <a:p>
            <a:r>
              <a:rPr lang="zh-CN" altLang="en-US" dirty="0" smtClean="0">
                <a:ea typeface="Microsoft YaHei" panose="020B0503020204020204" pitchFamily="34" charset="-122"/>
              </a:rPr>
              <a:t>研究院相关成果展示</a:t>
            </a:r>
            <a:r>
              <a:rPr lang="en-US" altLang="zh-CN" dirty="0" smtClean="0">
                <a:ea typeface="Microsoft YaHei" panose="020B0503020204020204" pitchFamily="34" charset="-122"/>
              </a:rPr>
              <a:t>-</a:t>
            </a:r>
            <a:r>
              <a:rPr lang="zh-CN" altLang="en-US" sz="2800" b="0" dirty="0" smtClean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人工智能绘画艺术创作平台</a:t>
            </a:r>
            <a:endParaRPr lang="zh-CN" altLang="en-US" sz="2800" dirty="0">
              <a:ea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895" y="746949"/>
            <a:ext cx="4770636" cy="47706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20652" y="1889907"/>
            <a:ext cx="1056700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外加视频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48" y="989787"/>
            <a:ext cx="2790372" cy="434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6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DA1CD4-E312-4B35-85BB-B8213A8AC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8" y="0"/>
            <a:ext cx="10800000" cy="720000"/>
          </a:xfrm>
        </p:spPr>
        <p:txBody>
          <a:bodyPr/>
          <a:lstStyle/>
          <a:p>
            <a:r>
              <a:rPr lang="zh-CN" altLang="en-US" dirty="0" smtClean="0">
                <a:ea typeface="Microsoft YaHei" panose="020B0503020204020204" pitchFamily="34" charset="-122"/>
              </a:rPr>
              <a:t>研究院相关成果展示</a:t>
            </a:r>
            <a:r>
              <a:rPr lang="en-US" altLang="zh-CN" dirty="0" smtClean="0">
                <a:ea typeface="Microsoft YaHei" panose="020B0503020204020204" pitchFamily="34" charset="-122"/>
              </a:rPr>
              <a:t>-</a:t>
            </a:r>
            <a:r>
              <a:rPr lang="zh-CN" altLang="en-US" sz="2800" b="0" dirty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虚拟现实自闭症</a:t>
            </a:r>
            <a:r>
              <a:rPr lang="en-US" altLang="zh-CN" sz="2800" b="0" dirty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/</a:t>
            </a:r>
            <a:r>
              <a:rPr lang="zh-CN" altLang="en-US" sz="2800" b="0" dirty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老年痴呆症辅助诊疗系统</a:t>
            </a:r>
            <a:endParaRPr lang="zh-CN" altLang="en-US" sz="2800" dirty="0"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9017" y="989787"/>
            <a:ext cx="2430324" cy="466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6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DA1CD4-E312-4B35-85BB-B8213A8AC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8" y="0"/>
            <a:ext cx="10800000" cy="720000"/>
          </a:xfrm>
        </p:spPr>
        <p:txBody>
          <a:bodyPr/>
          <a:lstStyle/>
          <a:p>
            <a:r>
              <a:rPr lang="zh-CN" altLang="en-US" dirty="0" smtClean="0">
                <a:ea typeface="Microsoft YaHei" panose="020B0503020204020204" pitchFamily="34" charset="-122"/>
              </a:rPr>
              <a:t>研究院相关成果展示</a:t>
            </a:r>
            <a:r>
              <a:rPr lang="en-US" altLang="zh-CN" dirty="0" smtClean="0">
                <a:ea typeface="Microsoft YaHei" panose="020B0503020204020204" pitchFamily="34" charset="-122"/>
              </a:rPr>
              <a:t>-</a:t>
            </a:r>
            <a:r>
              <a:rPr lang="zh-CN" altLang="en-US" sz="2800" b="0" dirty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智能人体识别系统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668" y="1079799"/>
            <a:ext cx="2848307" cy="446066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40268" y="1535836"/>
            <a:ext cx="1056700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外加视频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049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DA1CD4-E312-4B35-85BB-B8213A8AC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8" y="0"/>
            <a:ext cx="10800000" cy="720000"/>
          </a:xfrm>
        </p:spPr>
        <p:txBody>
          <a:bodyPr/>
          <a:lstStyle/>
          <a:p>
            <a:r>
              <a:rPr lang="zh-CN" altLang="en-US" dirty="0" smtClean="0">
                <a:ea typeface="Microsoft YaHei" panose="020B0503020204020204" pitchFamily="34" charset="-122"/>
              </a:rPr>
              <a:t>研究院相关成果展示</a:t>
            </a:r>
            <a:r>
              <a:rPr lang="en-US" altLang="zh-CN" dirty="0" smtClean="0">
                <a:ea typeface="Microsoft YaHei" panose="020B0503020204020204" pitchFamily="34" charset="-122"/>
              </a:rPr>
              <a:t>-</a:t>
            </a:r>
            <a:r>
              <a:rPr lang="zh-CN" altLang="en-US" sz="2800" b="0" dirty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智能人体识别系统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940268" y="1535836"/>
            <a:ext cx="1056700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外加实物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20" y="718389"/>
            <a:ext cx="3094736" cy="5315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1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DA1CD4-E312-4B35-85BB-B8213A8AC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8" y="0"/>
            <a:ext cx="10800000" cy="720000"/>
          </a:xfrm>
        </p:spPr>
        <p:txBody>
          <a:bodyPr/>
          <a:lstStyle/>
          <a:p>
            <a:r>
              <a:rPr lang="zh-CN" altLang="en-US" dirty="0" smtClean="0">
                <a:ea typeface="Microsoft YaHei" panose="020B0503020204020204" pitchFamily="34" charset="-122"/>
              </a:rPr>
              <a:t>研究院相关成果展示</a:t>
            </a:r>
            <a:r>
              <a:rPr lang="en-US" altLang="zh-CN" dirty="0" smtClean="0">
                <a:ea typeface="Microsoft YaHei" panose="020B0503020204020204" pitchFamily="34" charset="-122"/>
              </a:rPr>
              <a:t>-</a:t>
            </a:r>
            <a:r>
              <a:rPr lang="zh-CN" altLang="en-US" sz="2800" b="0" dirty="0" smtClean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智能无人机系统</a:t>
            </a:r>
            <a:endParaRPr lang="zh-CN" altLang="en-US" sz="2800" b="0" dirty="0">
              <a:latin typeface="仿宋" panose="02010609060101010101" pitchFamily="49" charset="-122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40268" y="1535836"/>
            <a:ext cx="2937022" cy="354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王红雨 相关信息  </a:t>
            </a:r>
            <a:r>
              <a:rPr lang="en-US" altLang="zh-CN" dirty="0" smtClean="0"/>
              <a:t>+</a:t>
            </a:r>
            <a:r>
              <a:rPr lang="zh-CN" altLang="en-US" dirty="0" smtClean="0"/>
              <a:t>外加实物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538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DA1CD4-E312-4B35-85BB-B8213A8AC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8" y="0"/>
            <a:ext cx="10800000" cy="720000"/>
          </a:xfrm>
        </p:spPr>
        <p:txBody>
          <a:bodyPr/>
          <a:lstStyle/>
          <a:p>
            <a:r>
              <a:rPr lang="zh-CN" altLang="en-US" dirty="0" smtClean="0">
                <a:ea typeface="Microsoft YaHei" panose="020B0503020204020204" pitchFamily="34" charset="-122"/>
              </a:rPr>
              <a:t>研究院相关成果展示</a:t>
            </a:r>
            <a:r>
              <a:rPr lang="en-US" altLang="zh-CN" dirty="0" smtClean="0">
                <a:ea typeface="Microsoft YaHei" panose="020B0503020204020204" pitchFamily="34" charset="-122"/>
              </a:rPr>
              <a:t>-</a:t>
            </a:r>
            <a:r>
              <a:rPr lang="zh-CN" altLang="en-US" sz="2800" b="0" dirty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基于区块链的物流供应</a:t>
            </a:r>
            <a:r>
              <a:rPr lang="zh-CN" altLang="en-US" sz="2800" b="0" dirty="0" smtClean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链金融平台</a:t>
            </a:r>
            <a:endParaRPr lang="zh-CN" altLang="en-US" sz="2800" b="0" dirty="0">
              <a:latin typeface="仿宋" panose="02010609060101010101" pitchFamily="49" charset="-122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0298" y="899776"/>
            <a:ext cx="11150678" cy="14010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围绕物流供应链金融需求，与</a:t>
            </a:r>
            <a:r>
              <a:rPr lang="zh-CN" altLang="en-US" dirty="0"/>
              <a:t>上海中商网络股份有限公司基于区块链技术、物联网设备、智能防伪技术共同打造了一个防伪溯源服务平台，并共建了“元码链”。与货车帮利用区块链的可信追溯与数字资产的可拆分特性，进行了物流供应链金融平台的技术验证</a:t>
            </a:r>
            <a:r>
              <a:rPr lang="zh-CN" altLang="en-US" dirty="0" smtClean="0"/>
              <a:t>。为</a:t>
            </a:r>
            <a:r>
              <a:rPr lang="zh-CN" altLang="en-US" dirty="0"/>
              <a:t>货车帮、小贷公司、物流车队、司机、油站等提供了更为方便的金融服务，实现债权凭证的拆分流转与使用，并确保信息的可追溯与资产的风险控制。</a:t>
            </a: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69" y="2099832"/>
            <a:ext cx="3520596" cy="3600480"/>
          </a:xfrm>
          <a:prstGeom prst="rect">
            <a:avLst/>
          </a:prstGeom>
        </p:spPr>
      </p:pic>
      <p:pic>
        <p:nvPicPr>
          <p:cNvPr id="7" name="图片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10184" y="2099832"/>
            <a:ext cx="5579304" cy="36396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047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DA1CD4-E312-4B35-85BB-B8213A8AC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8" y="0"/>
            <a:ext cx="10800000" cy="720000"/>
          </a:xfrm>
        </p:spPr>
        <p:txBody>
          <a:bodyPr/>
          <a:lstStyle/>
          <a:p>
            <a:r>
              <a:rPr lang="zh-CN" altLang="en-US" dirty="0" smtClean="0">
                <a:ea typeface="Microsoft YaHei" panose="020B0503020204020204" pitchFamily="34" charset="-122"/>
              </a:rPr>
              <a:t>研究院相关成果展示</a:t>
            </a:r>
            <a:r>
              <a:rPr lang="en-US" altLang="zh-CN" dirty="0" smtClean="0">
                <a:ea typeface="Microsoft YaHei" panose="020B0503020204020204" pitchFamily="34" charset="-122"/>
              </a:rPr>
              <a:t>-</a:t>
            </a:r>
            <a:r>
              <a:rPr lang="zh-CN" altLang="en-US" sz="2800" b="0" dirty="0" smtClean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基于</a:t>
            </a:r>
            <a:r>
              <a:rPr lang="en-US" altLang="zh-CN" sz="2800" b="0" dirty="0" smtClean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XXX</a:t>
            </a:r>
            <a:endParaRPr lang="zh-CN" altLang="en-US" sz="2800" b="0" dirty="0">
              <a:latin typeface="仿宋" panose="02010609060101010101" pitchFamily="49" charset="-122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79860" y="2429979"/>
            <a:ext cx="2970396" cy="354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伏玉笋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399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DA1CD4-E312-4B35-85BB-B8213A8AC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8" y="0"/>
            <a:ext cx="10800000" cy="720000"/>
          </a:xfrm>
        </p:spPr>
        <p:txBody>
          <a:bodyPr/>
          <a:lstStyle/>
          <a:p>
            <a:r>
              <a:rPr lang="zh-CN" altLang="en-US" dirty="0" smtClean="0">
                <a:ea typeface="Microsoft YaHei" panose="020B0503020204020204" pitchFamily="34" charset="-122"/>
              </a:rPr>
              <a:t>研究院相关成果展示</a:t>
            </a:r>
            <a:r>
              <a:rPr lang="en-US" altLang="zh-CN" dirty="0" smtClean="0">
                <a:ea typeface="Microsoft YaHei" panose="020B0503020204020204" pitchFamily="34" charset="-122"/>
              </a:rPr>
              <a:t>-</a:t>
            </a:r>
            <a:r>
              <a:rPr lang="zh-CN" altLang="en-US" sz="2800" b="0" dirty="0" smtClean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基于</a:t>
            </a:r>
            <a:r>
              <a:rPr lang="en-US" altLang="zh-CN" sz="2800" b="0" dirty="0" smtClean="0">
                <a:latin typeface="仿宋" panose="02010609060101010101" pitchFamily="49" charset="-122"/>
                <a:ea typeface="仿宋" panose="02010609060101010101" pitchFamily="49" charset="-122"/>
                <a:cs typeface="Calibri" panose="020F0502020204030204" pitchFamily="34" charset="0"/>
              </a:rPr>
              <a:t>XXX</a:t>
            </a:r>
            <a:endParaRPr lang="zh-CN" altLang="en-US" sz="2800" b="0" dirty="0">
              <a:latin typeface="仿宋" panose="02010609060101010101" pitchFamily="49" charset="-122"/>
              <a:ea typeface="仿宋" panose="02010609060101010101" pitchFamily="49" charset="-122"/>
              <a:cs typeface="Calibri" panose="020F0502020204030204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79860" y="2429979"/>
            <a:ext cx="2970396" cy="354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王冠</a:t>
            </a:r>
          </a:p>
        </p:txBody>
      </p:sp>
    </p:spTree>
    <p:extLst>
      <p:ext uri="{BB962C8B-B14F-4D97-AF65-F5344CB8AC3E}">
        <p14:creationId xmlns:p14="http://schemas.microsoft.com/office/powerpoint/2010/main" val="29976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交大人工智能</a:t>
            </a:r>
            <a:r>
              <a:rPr lang="zh-CN" altLang="en-US" dirty="0"/>
              <a:t>相关成果与基地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1" y="838836"/>
            <a:ext cx="3489143" cy="493537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矩形标注 4"/>
          <p:cNvSpPr/>
          <p:nvPr/>
        </p:nvSpPr>
        <p:spPr>
          <a:xfrm>
            <a:off x="229071" y="3135868"/>
            <a:ext cx="3489143" cy="2122031"/>
          </a:xfrm>
          <a:prstGeom prst="wedgeRectCallout">
            <a:avLst>
              <a:gd name="adj1" fmla="val 35054"/>
              <a:gd name="adj2" fmla="val -59976"/>
            </a:avLst>
          </a:prstGeom>
          <a:solidFill>
            <a:sysClr val="window" lastClr="FFFFFF"/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lIns="86402" tIns="43201" rIns="86402" bIns="43201"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9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李强书记</a:t>
            </a:r>
            <a:r>
              <a:rPr lang="en-US" altLang="zh-CN" sz="19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9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9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9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9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9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日指示：</a:t>
            </a:r>
            <a:endParaRPr lang="en-US" altLang="zh-CN" sz="1900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900" b="1" kern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“进一步发挥交大科创资源富集的优势，为上海加快提升城市能级和核心竞争力作出更大贡献！”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4B6C4E8-6822-4C96-8BFF-7F3613066353}"/>
              </a:ext>
            </a:extLst>
          </p:cNvPr>
          <p:cNvSpPr txBox="1">
            <a:spLocks/>
          </p:cNvSpPr>
          <p:nvPr/>
        </p:nvSpPr>
        <p:spPr bwMode="auto">
          <a:xfrm>
            <a:off x="3814405" y="838835"/>
            <a:ext cx="7389194" cy="49353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5041" tIns="0" rIns="86402" bIns="0" numCol="1" anchor="t" anchorCtr="0" compatLnSpc="1">
            <a:prstTxWarp prst="textNoShape">
              <a:avLst/>
            </a:prstTxWarp>
          </a:bodyPr>
          <a:lstStyle>
            <a:lvl1pPr marL="355600" indent="-355600" algn="just" defTabSz="1152039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Tx/>
              <a:buBlip>
                <a:blip r:embed="rId3"/>
              </a:buBlip>
              <a:defRPr lang="zh-CN" altLang="en-US" sz="24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1000" algn="l" defTabSz="1152039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Wingdings" pitchFamily="2" charset="2"/>
              <a:buChar char="Ø"/>
              <a:defRPr lang="zh-CN" altLang="en-US" sz="2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22388" indent="-331788" algn="l" defTabSz="1152039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60000"/>
              <a:buFont typeface="Wingdings" pitchFamily="2" charset="2"/>
              <a:buChar char=""/>
              <a:defRPr lang="zh-CN" altLang="en-US" sz="1800" b="1" kern="1200">
                <a:solidFill>
                  <a:srgbClr val="133984"/>
                </a:solidFill>
                <a:latin typeface="+mn-ea"/>
                <a:ea typeface="+mn-ea"/>
                <a:cs typeface="+mn-cs"/>
              </a:defRPr>
            </a:lvl3pPr>
            <a:lvl4pPr marL="1795463" indent="-358775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" pitchFamily="2" charset="2"/>
              <a:buChar char=""/>
              <a:defRPr sz="2200" kern="1200">
                <a:solidFill>
                  <a:srgbClr val="132584"/>
                </a:solidFill>
                <a:latin typeface="+mn-ea"/>
                <a:ea typeface="+mn-ea"/>
                <a:cs typeface="+mn-cs"/>
              </a:defRPr>
            </a:lvl4pPr>
            <a:lvl5pPr marL="2138363" indent="-3429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" pitchFamily="2" charset="2"/>
              <a:buChar char=""/>
              <a:defRPr kern="1200">
                <a:solidFill>
                  <a:srgbClr val="132584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Aft>
                <a:spcPts val="0"/>
              </a:spcAft>
              <a:buNone/>
              <a:defRPr/>
            </a:pPr>
            <a:r>
              <a:rPr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在人工智能领域获得</a:t>
            </a:r>
            <a:r>
              <a:rPr lang="en-US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个国家奖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个国家及省部级基地</a:t>
            </a:r>
          </a:p>
          <a:p>
            <a:pPr algn="l">
              <a:lnSpc>
                <a:spcPct val="150000"/>
              </a:lnSpc>
              <a:spcAft>
                <a:spcPts val="0"/>
              </a:spcAft>
              <a:defRPr/>
            </a:pPr>
            <a:r>
              <a:rPr sz="2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人工智能：</a:t>
            </a:r>
            <a:r>
              <a:rPr sz="21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r>
              <a:rPr lang="zh-CN" altLang="en-US" sz="21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教育部</a:t>
            </a:r>
            <a:r>
              <a:rPr sz="21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重点实验室</a:t>
            </a:r>
            <a:endParaRPr lang="en-US" altLang="zh-CN" sz="21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Aft>
                <a:spcPts val="0"/>
              </a:spcAft>
              <a:defRPr/>
            </a:pPr>
            <a:r>
              <a:rPr sz="2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机器学习：</a:t>
            </a:r>
            <a:r>
              <a:rPr sz="21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智能计算与智能系统</a:t>
            </a:r>
            <a:r>
              <a:rPr lang="zh-CN" altLang="en-US" sz="21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微软</a:t>
            </a:r>
            <a:r>
              <a:rPr lang="en-US" altLang="zh-CN" sz="21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1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教育部</a:t>
            </a:r>
            <a:r>
              <a:rPr sz="21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重点实验室</a:t>
            </a:r>
            <a:endParaRPr lang="en-US" altLang="zh-CN" sz="21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Aft>
                <a:spcPts val="0"/>
              </a:spcAft>
              <a:defRPr/>
            </a:pPr>
            <a:r>
              <a:rPr sz="2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感知认知：</a:t>
            </a:r>
            <a:r>
              <a:rPr sz="21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信息内容分析国家工程实验室，</a:t>
            </a:r>
            <a:r>
              <a:rPr lang="en-US" altLang="zh-CN" sz="21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sz="21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个国家进步奖</a:t>
            </a:r>
          </a:p>
          <a:p>
            <a:pPr algn="l">
              <a:lnSpc>
                <a:spcPct val="150000"/>
              </a:lnSpc>
              <a:spcAft>
                <a:spcPts val="0"/>
              </a:spcAft>
              <a:defRPr/>
            </a:pPr>
            <a:r>
              <a:rPr sz="2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智能控制：</a:t>
            </a:r>
            <a:r>
              <a:rPr lang="zh-CN" altLang="en-US" sz="21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系统控制教育部重点实验室，</a:t>
            </a:r>
            <a:r>
              <a:rPr lang="en-US" altLang="zh-CN" sz="21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sz="21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个国家自然奖，</a:t>
            </a:r>
            <a:endParaRPr lang="en-US" altLang="zh-CN" sz="21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Aft>
                <a:spcPts val="0"/>
              </a:spcAft>
              <a:defRPr/>
            </a:pPr>
            <a:r>
              <a:rPr sz="2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机器人学：</a:t>
            </a:r>
            <a:r>
              <a:rPr lang="zh-CN" altLang="en-US" sz="21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智能网联汽车中心，</a:t>
            </a:r>
            <a:r>
              <a:rPr lang="en-US" altLang="zh-CN" sz="21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sz="21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个国家自然奖</a:t>
            </a:r>
            <a:endParaRPr lang="en-US" altLang="zh-CN" sz="21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Aft>
                <a:spcPts val="0"/>
              </a:spcAft>
              <a:defRPr/>
            </a:pPr>
            <a:r>
              <a:rPr sz="2100" dirty="0">
                <a:solidFill>
                  <a:srgbClr val="0000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</a:t>
            </a:r>
            <a:r>
              <a:rPr lang="zh-CN" altLang="en-US" sz="21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上海市可扩展计算重点实验室，</a:t>
            </a:r>
            <a:r>
              <a:rPr lang="en-US" altLang="zh-CN" sz="21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sz="2100" b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个国家进步奖</a:t>
            </a:r>
            <a:endParaRPr lang="en-US" sz="2100" b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spcAft>
                <a:spcPts val="0"/>
              </a:spcAft>
              <a:defRPr/>
            </a:pPr>
            <a:endParaRPr sz="2100" dirty="0">
              <a:solidFill>
                <a:prstClr val="black"/>
              </a:solidFill>
              <a:latin typeface="Calibri"/>
              <a:ea typeface="微软雅黑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822" y="4267347"/>
            <a:ext cx="1840581" cy="13804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9204" y="4258259"/>
            <a:ext cx="2079746" cy="138950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750" y="4258259"/>
            <a:ext cx="2779049" cy="138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19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460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B59C6-853A-49B2-9C92-D66C100812AE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7" name="标题 27"/>
          <p:cNvSpPr>
            <a:spLocks noGrp="1"/>
          </p:cNvSpPr>
          <p:nvPr>
            <p:ph type="title"/>
          </p:nvPr>
        </p:nvSpPr>
        <p:spPr>
          <a:xfrm>
            <a:off x="521014" y="-60633"/>
            <a:ext cx="10038094" cy="816491"/>
          </a:xfrm>
        </p:spPr>
        <p:txBody>
          <a:bodyPr/>
          <a:lstStyle/>
          <a:p>
            <a:r>
              <a:rPr lang="zh-CN" altLang="en-US" dirty="0" smtClean="0">
                <a:sym typeface="Symbol" panose="05050102010706020507" pitchFamily="18" charset="2"/>
              </a:rPr>
              <a:t>人工智能相关专业学科</a:t>
            </a:r>
            <a:endParaRPr lang="zh-CN" altLang="en-US" dirty="0"/>
          </a:p>
        </p:txBody>
      </p:sp>
      <p:graphicFrame>
        <p:nvGraphicFramePr>
          <p:cNvPr id="27" name="表格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8809760"/>
              </p:ext>
            </p:extLst>
          </p:nvPr>
        </p:nvGraphicFramePr>
        <p:xfrm>
          <a:off x="236519" y="3584245"/>
          <a:ext cx="9195726" cy="1765109"/>
        </p:xfrm>
        <a:graphic>
          <a:graphicData uri="http://schemas.openxmlformats.org/drawingml/2006/table">
            <a:tbl>
              <a:tblPr firstRow="1" bandRow="1"/>
              <a:tblGrid>
                <a:gridCol w="2517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75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3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7406">
                  <a:extLst>
                    <a:ext uri="{9D8B030D-6E8A-4147-A177-3AD203B41FA5}">
                      <a16:colId xmlns:a16="http://schemas.microsoft.com/office/drawing/2014/main" val="2205234541"/>
                    </a:ext>
                  </a:extLst>
                </a:gridCol>
              </a:tblGrid>
              <a:tr h="522251"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900" b="1" dirty="0">
                          <a:solidFill>
                            <a:schemeClr val="tx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2019</a:t>
                      </a:r>
                      <a:r>
                        <a:rPr lang="zh-CN" altLang="en-US" sz="1900" b="1" dirty="0">
                          <a:solidFill>
                            <a:schemeClr val="tx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年</a:t>
                      </a:r>
                      <a:r>
                        <a:rPr lang="en-US" altLang="zh-CN" sz="1900" b="1" dirty="0">
                          <a:solidFill>
                            <a:schemeClr val="tx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QS</a:t>
                      </a:r>
                      <a:r>
                        <a:rPr lang="zh-CN" altLang="en-US" sz="1900" b="1" dirty="0">
                          <a:solidFill>
                            <a:schemeClr val="tx2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全球排名</a:t>
                      </a:r>
                    </a:p>
                  </a:txBody>
                  <a:tcPr marL="86404" marR="86404" marT="43201" marB="43201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900" b="1" u="none" strike="noStrike" dirty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计算机科学与信息系统</a:t>
                      </a:r>
                      <a:endParaRPr lang="zh-CN" altLang="en-US" sz="1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900" b="1" u="none" strike="noStrike" dirty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电子电气工程</a:t>
                      </a:r>
                      <a:endParaRPr lang="zh-CN" altLang="en-US" sz="1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9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数学</a:t>
                      </a:r>
                      <a:endParaRPr lang="zh-CN" altLang="en-US" sz="1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286"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900" b="1" u="none" strike="noStrike" dirty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上海交通大学</a:t>
                      </a:r>
                      <a:endParaRPr lang="zh-CN" altLang="en-US" sz="1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900" b="1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</a:t>
                      </a:r>
                      <a:endParaRPr lang="en-US" altLang="zh-CN" sz="1900" b="1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900" b="1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lang="en-US" altLang="zh-CN" sz="1900" b="1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900" b="1" i="0" u="none" strike="noStrike" dirty="0" smtClean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</a:t>
                      </a:r>
                      <a:endParaRPr lang="en-US" altLang="zh-CN" sz="1900" b="1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4286"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900" b="1" u="none" strike="noStrike" dirty="0" smtClean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复旦大学</a:t>
                      </a:r>
                      <a:endParaRPr lang="zh-CN" altLang="en-US" sz="1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900" b="1" u="none" strike="noStrike" dirty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51-100</a:t>
                      </a:r>
                      <a:endParaRPr lang="en-US" altLang="zh-CN" sz="1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900" b="1" u="none" strike="noStrike" dirty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51-100</a:t>
                      </a:r>
                      <a:endParaRPr lang="en-US" altLang="zh-CN" sz="1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9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51-100</a:t>
                      </a:r>
                      <a:endParaRPr lang="en-US" altLang="zh-CN" sz="1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4286"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900" b="1" u="none" strike="noStrike" dirty="0" smtClean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同济大学</a:t>
                      </a:r>
                      <a:endParaRPr lang="zh-CN" altLang="en-US" sz="1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900" b="1" u="none" strike="noStrike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351-400</a:t>
                      </a:r>
                      <a:endParaRPr lang="en-US" altLang="zh-CN" sz="1900" b="1" i="0" u="none" strike="noStrike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900" b="1" u="none" strike="noStrike" dirty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201-250</a:t>
                      </a:r>
                      <a:endParaRPr lang="en-US" altLang="zh-CN" sz="1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9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301-350</a:t>
                      </a:r>
                      <a:endParaRPr lang="en-US" altLang="zh-CN" sz="1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标题 1"/>
          <p:cNvSpPr txBox="1">
            <a:spLocks/>
          </p:cNvSpPr>
          <p:nvPr/>
        </p:nvSpPr>
        <p:spPr>
          <a:xfrm>
            <a:off x="3240427" y="4024765"/>
            <a:ext cx="3127636" cy="416304"/>
          </a:xfrm>
          <a:prstGeom prst="rect">
            <a:avLst/>
          </a:prstGeom>
        </p:spPr>
        <p:txBody>
          <a:bodyPr vert="horz" lIns="86402" tIns="43201" rIns="86402" bIns="43201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19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9" name="表格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4774232"/>
              </p:ext>
            </p:extLst>
          </p:nvPr>
        </p:nvGraphicFramePr>
        <p:xfrm>
          <a:off x="236518" y="1530632"/>
          <a:ext cx="9195726" cy="1499445"/>
        </p:xfrm>
        <a:graphic>
          <a:graphicData uri="http://schemas.openxmlformats.org/drawingml/2006/table">
            <a:tbl>
              <a:tblPr/>
              <a:tblGrid>
                <a:gridCol w="2871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2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6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5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1175"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900" b="1" i="0" u="none" strike="noStrike" dirty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第四全国学科评估排名</a:t>
                      </a:r>
                    </a:p>
                  </a:txBody>
                  <a:tcPr marL="9000" marR="9000" marT="900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900" b="1" u="none" strike="noStrike" dirty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计算机</a:t>
                      </a:r>
                      <a:endParaRPr lang="zh-CN" altLang="en-US" sz="1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900" b="1" i="0" u="none" strike="noStrike" dirty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信息与通信工程</a:t>
                      </a:r>
                    </a:p>
                  </a:txBody>
                  <a:tcPr marL="9000" marR="9000" marT="900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900" b="1" u="none" strike="noStrike" dirty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控制科学与工程</a:t>
                      </a:r>
                      <a:endParaRPr lang="zh-CN" altLang="en-US" sz="1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6090"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900" b="1" u="none" strike="noStrike" dirty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上海交通大学</a:t>
                      </a:r>
                      <a:endParaRPr lang="zh-CN" altLang="en-US" sz="1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900" b="1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en-US" sz="1900" b="1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900" b="1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en-US" sz="1900" b="1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900" b="1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  <a:endParaRPr lang="en-US" sz="1900" b="1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090"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9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复旦大学</a:t>
                      </a:r>
                      <a:endParaRPr lang="zh-CN" altLang="en-US" sz="1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900" b="1" u="none" strike="noStrike" dirty="0"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B+</a:t>
                      </a:r>
                      <a:endParaRPr lang="en-US" sz="1900" b="1" i="0" u="none" strike="noStrike" dirty="0">
                        <a:solidFill>
                          <a:srgbClr val="0000CC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900" b="1" u="none" strike="noStrike" dirty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endParaRPr lang="en-US" sz="1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900" b="1" u="none" strike="noStrike" dirty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endParaRPr lang="en-US" altLang="zh-CN" sz="1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6090"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9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同济大学</a:t>
                      </a:r>
                      <a:endParaRPr lang="zh-CN" altLang="en-US" sz="1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900" b="1" u="none" strike="noStrike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A-</a:t>
                      </a:r>
                      <a:endParaRPr lang="en-US" sz="1900" b="1" i="0" u="none" strike="noStrike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900" b="1" u="none" strike="noStrike" dirty="0"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C+</a:t>
                      </a:r>
                      <a:endParaRPr lang="en-US" sz="1900" b="1" i="0" u="none" strike="noStrike" dirty="0"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609601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1219203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8288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2438404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3048006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36576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4267207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4876809" algn="l" defTabSz="1219203" rtl="0" eaLnBrk="1" latinLnBrk="0" hangingPunct="1">
                        <a:defRPr sz="24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900" b="1" u="none" strike="noStrike" dirty="0">
                          <a:solidFill>
                            <a:srgbClr val="0000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B+</a:t>
                      </a:r>
                      <a:endParaRPr lang="en-US" sz="1900" b="1" i="0" u="none" strike="noStrike" dirty="0">
                        <a:solidFill>
                          <a:srgbClr val="0000CC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000" marR="9000" marT="9000" marB="0" anchor="ctr">
                    <a:lnL w="12700" cmpd="sng">
                      <a:solidFill>
                        <a:srgbClr val="4F81BD"/>
                      </a:solidFill>
                    </a:lnL>
                    <a:lnR w="12700" cmpd="sng">
                      <a:solidFill>
                        <a:srgbClr val="4F81BD"/>
                      </a:solidFill>
                    </a:lnR>
                    <a:lnT w="12700" cmpd="sng">
                      <a:solidFill>
                        <a:srgbClr val="4F81BD"/>
                      </a:solidFill>
                    </a:lnT>
                    <a:lnB w="12700" cmpd="sng">
                      <a:solidFill>
                        <a:srgbClr val="4F81BD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" name="圆角矩形 29"/>
          <p:cNvSpPr/>
          <p:nvPr/>
        </p:nvSpPr>
        <p:spPr>
          <a:xfrm>
            <a:off x="3097888" y="1505561"/>
            <a:ext cx="6334355" cy="849995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  <p:txBody>
          <a:bodyPr lIns="86402" tIns="43201" rIns="86402" bIns="43201" rtlCol="0" anchor="ctr"/>
          <a:lstStyle/>
          <a:p>
            <a:pPr algn="ctr">
              <a:defRPr/>
            </a:pPr>
            <a:endParaRPr kumimoji="1" lang="zh-CN" altLang="en-US" sz="1900" b="1" kern="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1" name="文本框 4"/>
          <p:cNvSpPr txBox="1"/>
          <p:nvPr/>
        </p:nvSpPr>
        <p:spPr>
          <a:xfrm>
            <a:off x="9462255" y="1471024"/>
            <a:ext cx="1886129" cy="1512266"/>
          </a:xfrm>
          <a:prstGeom prst="rect">
            <a:avLst/>
          </a:prstGeom>
          <a:noFill/>
        </p:spPr>
        <p:txBody>
          <a:bodyPr wrap="square" lIns="86402" tIns="43201" rIns="86402" bIns="43201" rtlCol="0">
            <a:spAutoFit/>
          </a:bodyPr>
          <a:lstStyle/>
          <a:p>
            <a:r>
              <a:rPr lang="en-US" altLang="zh-CN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基础学科群皆为</a:t>
            </a:r>
            <a:r>
              <a:rPr lang="en-US" altLang="zh-CN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的三所国内高校之一</a:t>
            </a:r>
            <a:endParaRPr lang="en-US" altLang="zh-CN" sz="19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1134"/>
              </a:spcBef>
            </a:pPr>
            <a:r>
              <a:rPr lang="zh-CN" altLang="en-US" sz="13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*其它两所为清华大学、国防科大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2739628" y="3608563"/>
            <a:ext cx="6692615" cy="924302"/>
          </a:xfrm>
          <a:prstGeom prst="roundRect">
            <a:avLst/>
          </a:prstGeom>
          <a:noFill/>
          <a:ln w="38100" cap="flat" cmpd="sng" algn="ctr">
            <a:solidFill>
              <a:srgbClr val="C00000"/>
            </a:solidFill>
            <a:prstDash val="solid"/>
          </a:ln>
          <a:effectLst/>
        </p:spPr>
        <p:txBody>
          <a:bodyPr lIns="86402" tIns="43201" rIns="86402" bIns="43201" rtlCol="0" anchor="ctr"/>
          <a:lstStyle/>
          <a:p>
            <a:pPr algn="ctr">
              <a:defRPr/>
            </a:pPr>
            <a:endParaRPr kumimoji="1" lang="zh-CN" altLang="en-US" sz="1900" b="1" kern="0" dirty="0">
              <a:solidFill>
                <a:prstClr val="white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3" name="文本框 4"/>
          <p:cNvSpPr txBox="1"/>
          <p:nvPr/>
        </p:nvSpPr>
        <p:spPr>
          <a:xfrm>
            <a:off x="9432243" y="3590858"/>
            <a:ext cx="1916141" cy="964409"/>
          </a:xfrm>
          <a:prstGeom prst="rect">
            <a:avLst/>
          </a:prstGeom>
          <a:noFill/>
        </p:spPr>
        <p:txBody>
          <a:bodyPr wrap="square" lIns="86402" tIns="43201" rIns="86402" bIns="43201" rtlCol="0">
            <a:spAutoFit/>
          </a:bodyPr>
          <a:lstStyle/>
          <a:p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可对标美国</a:t>
            </a:r>
            <a:r>
              <a:rPr lang="en-US" altLang="zh-CN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UIUC</a:t>
            </a:r>
            <a:r>
              <a:rPr lang="zh-CN" altLang="en-US" sz="19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（伊利诺伊大学香槟分校）</a:t>
            </a:r>
          </a:p>
        </p:txBody>
      </p:sp>
    </p:spTree>
    <p:extLst>
      <p:ext uri="{BB962C8B-B14F-4D97-AF65-F5344CB8AC3E}">
        <p14:creationId xmlns:p14="http://schemas.microsoft.com/office/powerpoint/2010/main" val="275321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 1">
            <a:extLst>
              <a:ext uri="{FF2B5EF4-FFF2-40B4-BE49-F238E27FC236}">
                <a16:creationId xmlns:a16="http://schemas.microsoft.com/office/drawing/2014/main" id="{626348CE-9EB0-44DC-B148-DDDADC5C3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982" y="140867"/>
            <a:ext cx="8434304" cy="500575"/>
          </a:xfrm>
        </p:spPr>
        <p:txBody>
          <a:bodyPr/>
          <a:lstStyle/>
          <a:p>
            <a:r>
              <a:rPr lang="zh-CN" altLang="en-US" dirty="0" smtClean="0"/>
              <a:t>人工智能相关人才</a:t>
            </a:r>
            <a:r>
              <a:rPr lang="zh-CN" altLang="en-US" dirty="0"/>
              <a:t>培养</a:t>
            </a: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9633" y="2615240"/>
            <a:ext cx="4581781" cy="3171561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5C3A28B-E4EE-444C-A493-950A997F77FE}"/>
              </a:ext>
            </a:extLst>
          </p:cNvPr>
          <p:cNvSpPr txBox="1">
            <a:spLocks/>
          </p:cNvSpPr>
          <p:nvPr/>
        </p:nvSpPr>
        <p:spPr>
          <a:xfrm>
            <a:off x="360246" y="707067"/>
            <a:ext cx="5086466" cy="1653192"/>
          </a:xfrm>
          <a:prstGeom prst="rect">
            <a:avLst/>
          </a:prstGeom>
        </p:spPr>
        <p:txBody>
          <a:bodyPr lIns="86402" tIns="43201" rIns="86402" bIns="43201"/>
          <a:lstStyle>
            <a:lvl1pPr marL="381372" indent="-381372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80000"/>
              <a:buFontTx/>
              <a:buBlip>
                <a:blip r:embed="rId3"/>
              </a:buBlip>
              <a:defRPr sz="24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14401" indent="-304800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70000"/>
              <a:buFontTx/>
              <a:buBlip>
                <a:blip r:embed="rId3"/>
              </a:buBlip>
              <a:defRPr sz="20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524003" indent="-304800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2133604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743205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9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dirty="0" smtClean="0">
                <a:solidFill>
                  <a:schemeClr val="tx1"/>
                </a:solidFill>
              </a:rPr>
              <a:t>人工智能</a:t>
            </a:r>
            <a:r>
              <a:rPr lang="zh-CN" altLang="zh-CN" dirty="0">
                <a:solidFill>
                  <a:schemeClr val="tx1"/>
                </a:solidFill>
              </a:rPr>
              <a:t>本科</a:t>
            </a:r>
            <a:r>
              <a:rPr lang="zh-CN" altLang="zh-CN" dirty="0" smtClean="0">
                <a:solidFill>
                  <a:schemeClr val="tx1"/>
                </a:solidFill>
              </a:rPr>
              <a:t>专业</a:t>
            </a:r>
            <a:r>
              <a:rPr lang="zh-CN" altLang="en-US" dirty="0" smtClean="0">
                <a:solidFill>
                  <a:schemeClr val="tx1"/>
                </a:solidFill>
              </a:rPr>
              <a:t>：已获教育部批准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ACM</a:t>
            </a:r>
            <a:r>
              <a:rPr lang="zh-CN" altLang="en-US" sz="2000" dirty="0"/>
              <a:t>试点班：</a:t>
            </a:r>
            <a:r>
              <a:rPr lang="en-US" altLang="zh-CN" sz="2000" dirty="0"/>
              <a:t>3</a:t>
            </a:r>
            <a:r>
              <a:rPr lang="zh-CN" altLang="en-US" sz="2000" dirty="0" smtClean="0"/>
              <a:t>次</a:t>
            </a:r>
            <a:r>
              <a:rPr lang="en-US" altLang="zh-CN" sz="2000" dirty="0" smtClean="0"/>
              <a:t>ACM</a:t>
            </a:r>
            <a:r>
              <a:rPr lang="zh-CN" altLang="en-US" sz="2000" dirty="0"/>
              <a:t>全球</a:t>
            </a:r>
            <a:r>
              <a:rPr lang="zh-CN" altLang="en-US" sz="2000" dirty="0" smtClean="0"/>
              <a:t>总</a:t>
            </a:r>
            <a:r>
              <a:rPr lang="zh-CN" altLang="en-US" sz="2000" dirty="0"/>
              <a:t>冠军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IEEE</a:t>
            </a:r>
            <a:r>
              <a:rPr lang="zh-CN" altLang="en-US" sz="2000" dirty="0" smtClean="0"/>
              <a:t>试点班：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次全国挑战杯特等奖</a:t>
            </a:r>
          </a:p>
          <a:p>
            <a:pPr>
              <a:lnSpc>
                <a:spcPct val="140000"/>
              </a:lnSpc>
              <a:spcAft>
                <a:spcPts val="0"/>
              </a:spcAft>
            </a:pPr>
            <a:endParaRPr lang="en-US" altLang="zh-CN" b="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5C3A28B-E4EE-444C-A493-950A997F77FE}"/>
              </a:ext>
            </a:extLst>
          </p:cNvPr>
          <p:cNvSpPr txBox="1">
            <a:spLocks/>
          </p:cNvSpPr>
          <p:nvPr/>
        </p:nvSpPr>
        <p:spPr>
          <a:xfrm>
            <a:off x="6016587" y="707066"/>
            <a:ext cx="5324401" cy="1566791"/>
          </a:xfrm>
          <a:prstGeom prst="rect">
            <a:avLst/>
          </a:prstGeom>
        </p:spPr>
        <p:txBody>
          <a:bodyPr lIns="86402" tIns="43201" rIns="86402" bIns="43201"/>
          <a:lstStyle>
            <a:lvl1pPr marL="381372" indent="-381372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80000"/>
              <a:buFontTx/>
              <a:buBlip>
                <a:blip r:embed="rId3"/>
              </a:buBlip>
              <a:defRPr sz="24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14401" indent="-304800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70000"/>
              <a:buFontTx/>
              <a:buBlip>
                <a:blip r:embed="rId3"/>
              </a:buBlip>
              <a:defRPr sz="20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524003" indent="-304800" algn="just" defTabSz="1219203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35"/>
              </a:spcAft>
              <a:buSzPct val="60000"/>
              <a:buFontTx/>
              <a:buBlip>
                <a:blip r:embed="rId3"/>
              </a:buBlip>
              <a:defRPr sz="1800" b="1" kern="12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2133604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2743205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33528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7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9" indent="-304800" algn="l" defTabSz="1219203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zh-CN" dirty="0">
                <a:solidFill>
                  <a:schemeClr val="tx1"/>
                </a:solidFill>
              </a:rPr>
              <a:t>吴文俊人工智能</a:t>
            </a:r>
            <a:r>
              <a:rPr lang="zh-CN" altLang="en-US" dirty="0">
                <a:solidFill>
                  <a:schemeClr val="tx1"/>
                </a:solidFill>
              </a:rPr>
              <a:t>荣誉</a:t>
            </a:r>
            <a:r>
              <a:rPr lang="zh-CN" altLang="zh-CN" dirty="0">
                <a:solidFill>
                  <a:schemeClr val="tx1"/>
                </a:solidFill>
              </a:rPr>
              <a:t>博士班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博士精英试点班</a:t>
            </a:r>
            <a:endParaRPr lang="zh-CN" altLang="en-US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500</a:t>
            </a:r>
            <a:r>
              <a:rPr lang="zh-CN" altLang="en-US" sz="2000" dirty="0"/>
              <a:t>万</a:t>
            </a:r>
            <a:r>
              <a:rPr lang="zh-CN" altLang="en-US" sz="2000" dirty="0" smtClean="0"/>
              <a:t>奖学金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年（</a:t>
            </a:r>
            <a:r>
              <a:rPr lang="zh-CN" altLang="en-US" sz="2000" dirty="0"/>
              <a:t>由</a:t>
            </a:r>
            <a:r>
              <a:rPr lang="zh-CN" altLang="en-US" sz="2000" dirty="0" smtClean="0"/>
              <a:t>华为等资助）</a:t>
            </a:r>
            <a:endParaRPr lang="en-US" altLang="zh-CN" sz="2000" dirty="0"/>
          </a:p>
          <a:p>
            <a:pPr>
              <a:lnSpc>
                <a:spcPct val="140000"/>
              </a:lnSpc>
              <a:spcAft>
                <a:spcPts val="0"/>
              </a:spcAft>
            </a:pPr>
            <a:endParaRPr lang="en-US" altLang="zh-CN" b="0" dirty="0"/>
          </a:p>
        </p:txBody>
      </p:sp>
      <p:pic>
        <p:nvPicPr>
          <p:cNvPr id="1028" name="Picture 4" descr="Image result for 3æ¬¡ACMå¨çæ»å å ä¸æµ·äº¤éå¤§å­¦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48" y="2615240"/>
            <a:ext cx="4757415" cy="3171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52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4B6C4E8-6822-4C96-8BFF-7F3613066353}"/>
              </a:ext>
            </a:extLst>
          </p:cNvPr>
          <p:cNvSpPr txBox="1">
            <a:spLocks/>
          </p:cNvSpPr>
          <p:nvPr/>
        </p:nvSpPr>
        <p:spPr bwMode="auto">
          <a:xfrm>
            <a:off x="343415" y="807000"/>
            <a:ext cx="10670568" cy="5002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5041" tIns="0" rIns="86402" bIns="0" numCol="1" anchor="t" anchorCtr="0" compatLnSpc="1">
            <a:prstTxWarp prst="textNoShape">
              <a:avLst/>
            </a:prstTxWarp>
          </a:bodyPr>
          <a:lstStyle>
            <a:lvl1pPr marL="355600" indent="-355600" algn="just" defTabSz="1152039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80000"/>
              <a:buFontTx/>
              <a:buBlip>
                <a:blip r:embed="rId2"/>
              </a:buBlip>
              <a:defRPr lang="zh-CN" altLang="en-US" sz="2400" b="1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1000" algn="l" defTabSz="1152039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Wingdings" pitchFamily="2" charset="2"/>
              <a:buChar char="Ø"/>
              <a:defRPr lang="zh-CN" altLang="en-US" sz="26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22388" indent="-331788" algn="l" defTabSz="1152039" rtl="0" eaLnBrk="1" fontAlgn="base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SzPct val="60000"/>
              <a:buFont typeface="Wingdings" pitchFamily="2" charset="2"/>
              <a:buChar char=""/>
              <a:defRPr lang="zh-CN" altLang="en-US" sz="1800" b="1" kern="1200">
                <a:solidFill>
                  <a:srgbClr val="133984"/>
                </a:solidFill>
                <a:latin typeface="+mn-ea"/>
                <a:ea typeface="+mn-ea"/>
                <a:cs typeface="+mn-cs"/>
              </a:defRPr>
            </a:lvl3pPr>
            <a:lvl4pPr marL="1795463" indent="-358775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" pitchFamily="2" charset="2"/>
              <a:buChar char=""/>
              <a:defRPr sz="2200" kern="1200">
                <a:solidFill>
                  <a:srgbClr val="132584"/>
                </a:solidFill>
                <a:latin typeface="+mn-ea"/>
                <a:ea typeface="+mn-ea"/>
                <a:cs typeface="+mn-cs"/>
              </a:defRPr>
            </a:lvl4pPr>
            <a:lvl5pPr marL="2138363" indent="-342900" algn="l" rtl="0" eaLnBrk="1" fontAlgn="base" hangingPunct="1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Wingdings" pitchFamily="2" charset="2"/>
              <a:buChar char=""/>
              <a:defRPr kern="1200">
                <a:solidFill>
                  <a:srgbClr val="132584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5000"/>
              </a:lnSpc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月成立上海交通大学校友会人工智能分会，集聚</a:t>
            </a:r>
            <a:r>
              <a:rPr lang="en-US" altLang="zh-CN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20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多家人工智能企业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0"/>
              </a:spcAft>
              <a:defRPr/>
            </a:pPr>
            <a:endParaRPr lang="en-US" altLang="zh-CN" b="0" dirty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lnSpc>
                <a:spcPct val="125000"/>
              </a:lnSpc>
              <a:spcAft>
                <a:spcPts val="0"/>
              </a:spcAft>
              <a:defRPr/>
            </a:pPr>
            <a:endParaRPr lang="zh-CN" altLang="en-US" b="0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336006" indent="-336006" defTabSz="1088562">
              <a:lnSpc>
                <a:spcPct val="125000"/>
              </a:lnSpc>
              <a:spcAft>
                <a:spcPts val="0"/>
              </a:spcAft>
              <a:defRPr/>
            </a:pPr>
            <a:endParaRPr lang="zh-CN" altLang="en-US" sz="1900" b="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26348CE-9EB0-44DC-B148-DDDADC5C33AC}"/>
              </a:ext>
            </a:extLst>
          </p:cNvPr>
          <p:cNvSpPr txBox="1">
            <a:spLocks/>
          </p:cNvSpPr>
          <p:nvPr/>
        </p:nvSpPr>
        <p:spPr>
          <a:xfrm>
            <a:off x="297981" y="140867"/>
            <a:ext cx="9142078" cy="500575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Autofit/>
          </a:bodyPr>
          <a:lstStyle>
            <a:lvl1pPr algn="l" defTabSz="1219203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人工智能相关校友</a:t>
            </a:r>
            <a:r>
              <a:rPr lang="zh-CN" altLang="en-US" dirty="0"/>
              <a:t>资源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" t="1315" r="1316" b="2160"/>
          <a:stretch/>
        </p:blipFill>
        <p:spPr>
          <a:xfrm>
            <a:off x="439776" y="1721215"/>
            <a:ext cx="2907126" cy="18819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6"/>
          <a:stretch/>
        </p:blipFill>
        <p:spPr>
          <a:xfrm>
            <a:off x="444257" y="3870171"/>
            <a:ext cx="2898164" cy="1726568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4239929" y="1721038"/>
          <a:ext cx="2990172" cy="42174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05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12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0727"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zh-CN" altLang="en-US" sz="15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公司名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zh-CN" altLang="en-US" sz="15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人名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zh-CN" altLang="en-US" sz="15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职务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7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商汤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徐立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CEO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7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云天励飞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陈宁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CEO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7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第四范式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戴文渊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CEO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7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依图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林晨曦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联合创始人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72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思必驰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俞凯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联合创始人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475">
                <a:tc>
                  <a:txBody>
                    <a:bodyPr/>
                    <a:lstStyle/>
                    <a:p>
                      <a:pPr marL="0" algn="ctr" defTabSz="864017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CN" altLang="en-US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天壤</a:t>
                      </a:r>
                      <a:endParaRPr lang="zh-CN" sz="1500" b="0" kern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4803" marR="6480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CN" altLang="en-US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薛贵荣</a:t>
                      </a:r>
                      <a:endParaRPr lang="zh-CN" sz="1500" b="0" kern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4803" marR="6480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en-US" altLang="zh-CN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CEO</a:t>
                      </a:r>
                      <a:endParaRPr lang="zh-CN" altLang="en-US" sz="1500" b="0" kern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404" marR="86404" marT="43201" marB="432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78176879"/>
                  </a:ext>
                </a:extLst>
              </a:tr>
              <a:tr h="350727"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zh-CN" altLang="en-US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助理来也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zh-CN" altLang="en-US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汪冠春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en-US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CEO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0727"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zh-CN" altLang="en-US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体素科技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zh-CN" altLang="en-US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丁晓伟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en-US" altLang="zh-CN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CEO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0727"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en-US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Yi+</a:t>
                      </a:r>
                      <a:r>
                        <a:rPr lang="zh-CN" altLang="en-US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陌上花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zh-CN" altLang="en-US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刘彬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en-US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CTO 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0727"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zh-CN" altLang="en-US" sz="1500" b="0" kern="12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智云健康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zh-CN" altLang="en-US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匡明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zh-CN" altLang="en-US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创始人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0727"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zh-CN" altLang="en-US" sz="1500" b="0" kern="12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极熵数据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zh-CN" altLang="en-US" sz="1500" b="0" kern="120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孙东来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en-US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CEO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748543"/>
              </p:ext>
            </p:extLst>
          </p:nvPr>
        </p:nvGraphicFramePr>
        <p:xfrm>
          <a:off x="7384727" y="1702432"/>
          <a:ext cx="3658058" cy="424034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3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3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7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4220"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zh-CN" altLang="en-US" sz="15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公司名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zh-CN" altLang="en-US" sz="15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人名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zh-CN" altLang="en-US" sz="1500" b="1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职务</a:t>
                      </a:r>
                    </a:p>
                  </a:txBody>
                  <a:tcPr marL="7817" marR="7817" marT="781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081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触宝科技</a:t>
                      </a:r>
                      <a:r>
                        <a:rPr lang="en-US" altLang="zh-CN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纽交所</a:t>
                      </a:r>
                      <a:r>
                        <a:rPr lang="en-US" altLang="zh-CN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sz="1500" b="1" u="none" strike="noStrike" kern="12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王佳梁</a:t>
                      </a:r>
                      <a:endParaRPr lang="zh-CN" sz="1500" b="1" u="none" strike="noStrike" kern="12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CEO</a:t>
                      </a:r>
                      <a:endParaRPr lang="zh-CN" sz="1500" b="1" u="none" strike="noStrike" kern="12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024374"/>
                  </a:ext>
                </a:extLst>
              </a:tr>
              <a:tr h="38663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流利说</a:t>
                      </a:r>
                      <a:r>
                        <a:rPr lang="en-US" altLang="zh-CN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纽交所</a:t>
                      </a:r>
                      <a:r>
                        <a:rPr lang="en-US" altLang="zh-CN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zh-CN" sz="1500" b="1" u="none" strike="noStrike" kern="12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胡哲人</a:t>
                      </a: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CTO </a:t>
                      </a:r>
                      <a:endParaRPr lang="zh-CN" altLang="en-US" sz="1500" b="1" u="none" strike="noStrike" kern="12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404" marR="86404" marT="43201" marB="432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7985339"/>
                  </a:ext>
                </a:extLst>
              </a:tr>
              <a:tr h="36206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拍拍贷（纽交所）</a:t>
                      </a:r>
                      <a:endParaRPr lang="zh-CN" sz="1500" b="1" u="none" strike="noStrike" kern="12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张俊</a:t>
                      </a:r>
                      <a:endParaRPr lang="zh-CN" sz="1500" b="1" u="none" strike="noStrike" kern="12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b="1" u="none" strike="noStrike" kern="1200" dirty="0"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CEO</a:t>
                      </a:r>
                      <a:endParaRPr lang="zh-CN" altLang="zh-CN" sz="1500" b="1" u="none" strike="noStrike" kern="1200" dirty="0">
                        <a:solidFill>
                          <a:srgbClr val="C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404" marR="86404" marT="43201" marB="432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924632"/>
                  </a:ext>
                </a:extLst>
              </a:tr>
              <a:tr h="353818">
                <a:tc>
                  <a:txBody>
                    <a:bodyPr/>
                    <a:lstStyle/>
                    <a:p>
                      <a:pPr marL="0" algn="ctr" defTabSz="864017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CN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乐言</a:t>
                      </a: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CN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沈李斌</a:t>
                      </a: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en-US" altLang="zh-CN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CEO</a:t>
                      </a:r>
                      <a:endParaRPr lang="zh-CN" altLang="en-US" sz="1500" b="0" kern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404" marR="86404" marT="43201" marB="432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389">
                <a:tc>
                  <a:txBody>
                    <a:bodyPr/>
                    <a:lstStyle/>
                    <a:p>
                      <a:pPr marL="0" algn="ctr" defTabSz="864017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森亿智能</a:t>
                      </a: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张少典</a:t>
                      </a: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en-US" altLang="zh-CN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CEO</a:t>
                      </a:r>
                      <a:endParaRPr lang="zh-CN" sz="1500" b="0" kern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004">
                <a:tc>
                  <a:txBody>
                    <a:bodyPr/>
                    <a:lstStyle/>
                    <a:p>
                      <a:pPr marL="0" algn="ctr" defTabSz="864017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CN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钛米机器人</a:t>
                      </a: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CN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潘晶</a:t>
                      </a: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en-US" altLang="zh-CN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CEO</a:t>
                      </a:r>
                      <a:endParaRPr lang="zh-CN" altLang="en-US" sz="1500" b="0" kern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404" marR="86404" marT="43201" marB="432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004">
                <a:tc>
                  <a:txBody>
                    <a:bodyPr/>
                    <a:lstStyle/>
                    <a:p>
                      <a:pPr marL="0" algn="ctr" defTabSz="864017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CN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达观数据</a:t>
                      </a: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CN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</a:t>
                      </a:r>
                      <a:r>
                        <a:rPr lang="zh-CN" altLang="en-US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翔</a:t>
                      </a:r>
                      <a:endParaRPr lang="zh-CN" sz="1500" b="0" kern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zh-CN" altLang="en-US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联合创始人</a:t>
                      </a:r>
                    </a:p>
                  </a:txBody>
                  <a:tcPr marL="86404" marR="86404" marT="43201" marB="432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004">
                <a:tc>
                  <a:txBody>
                    <a:bodyPr/>
                    <a:lstStyle/>
                    <a:p>
                      <a:pPr marL="0" algn="ctr" defTabSz="864017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CN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禾赛</a:t>
                      </a: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CN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孙</a:t>
                      </a:r>
                      <a:r>
                        <a:rPr lang="zh-CN" altLang="en-US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凯</a:t>
                      </a:r>
                      <a:endParaRPr lang="zh-CN" sz="1500" b="0" kern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zh-CN" altLang="en-US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董事长</a:t>
                      </a:r>
                    </a:p>
                  </a:txBody>
                  <a:tcPr marL="86404" marR="86404" marT="43201" marB="432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004">
                <a:tc>
                  <a:txBody>
                    <a:bodyPr/>
                    <a:lstStyle/>
                    <a:p>
                      <a:pPr marL="0" algn="ctr" defTabSz="864017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CN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傅利叶智能</a:t>
                      </a: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CN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顾捷</a:t>
                      </a: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/>
                      <a:r>
                        <a:rPr lang="en-US" altLang="zh-CN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CEO</a:t>
                      </a:r>
                      <a:endParaRPr lang="zh-CN" altLang="en-US" sz="1500" b="0" kern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86404" marR="86404" marT="43201" marB="4320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389">
                <a:tc>
                  <a:txBody>
                    <a:bodyPr/>
                    <a:lstStyle/>
                    <a:p>
                      <a:pPr marL="0" algn="ctr" defTabSz="864017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玻森数据</a:t>
                      </a: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纪敏</a:t>
                      </a: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864017" rtl="0" eaLnBrk="1" fontAlgn="ctr" latinLnBrk="0" hangingPunct="1">
                        <a:spcAft>
                          <a:spcPts val="0"/>
                        </a:spcAft>
                      </a:pPr>
                      <a:r>
                        <a:rPr lang="zh-CN" altLang="en-US" sz="1500" b="0" kern="1200" dirty="0">
                          <a:solidFill>
                            <a:schemeClr val="tx2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联合创始人</a:t>
                      </a:r>
                      <a:endParaRPr lang="zh-CN" sz="1500" b="0" kern="1200" dirty="0">
                        <a:solidFill>
                          <a:schemeClr val="tx2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4803" marR="64803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" name="左大括号 7"/>
          <p:cNvSpPr/>
          <p:nvPr/>
        </p:nvSpPr>
        <p:spPr>
          <a:xfrm>
            <a:off x="4090161" y="2090807"/>
            <a:ext cx="120965" cy="1667565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lIns="86402" tIns="43201" rIns="86402" bIns="43201" rtlCol="0" anchor="ctr"/>
          <a:lstStyle/>
          <a:p>
            <a:pPr algn="ctr"/>
            <a:endParaRPr lang="zh-CN" altLang="en-US" sz="1700"/>
          </a:p>
        </p:txBody>
      </p:sp>
      <p:sp>
        <p:nvSpPr>
          <p:cNvPr id="10" name="文本框 2"/>
          <p:cNvSpPr txBox="1"/>
          <p:nvPr/>
        </p:nvSpPr>
        <p:spPr>
          <a:xfrm>
            <a:off x="3747427" y="2339688"/>
            <a:ext cx="233289" cy="1395938"/>
          </a:xfrm>
          <a:prstGeom prst="rect">
            <a:avLst/>
          </a:prstGeom>
          <a:noFill/>
        </p:spPr>
        <p:txBody>
          <a:bodyPr wrap="square" lIns="86402" tIns="43201" rIns="86402" bIns="43201" rtlCol="0">
            <a:spAutoFit/>
          </a:bodyPr>
          <a:lstStyle/>
          <a:p>
            <a:pPr algn="ctr"/>
            <a:r>
              <a:rPr lang="zh-CN" altLang="en-US" sz="17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头部独角兽</a:t>
            </a:r>
          </a:p>
        </p:txBody>
      </p:sp>
      <p:sp>
        <p:nvSpPr>
          <p:cNvPr id="11" name="矩形 10"/>
          <p:cNvSpPr/>
          <p:nvPr/>
        </p:nvSpPr>
        <p:spPr>
          <a:xfrm>
            <a:off x="4321906" y="1295152"/>
            <a:ext cx="6720880" cy="348985"/>
          </a:xfrm>
          <a:prstGeom prst="rect">
            <a:avLst/>
          </a:prstGeom>
        </p:spPr>
        <p:txBody>
          <a:bodyPr wrap="square" lIns="86402" tIns="43201" rIns="86402" bIns="43201">
            <a:spAutoFit/>
          </a:bodyPr>
          <a:lstStyle/>
          <a:p>
            <a:r>
              <a:rPr lang="zh-CN" altLang="en-US" sz="17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上海交大师生（含校友）创办的部分人工智能企业</a:t>
            </a:r>
            <a:endParaRPr lang="en-US" altLang="zh-CN" sz="17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754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右箭头 8"/>
          <p:cNvSpPr/>
          <p:nvPr/>
        </p:nvSpPr>
        <p:spPr>
          <a:xfrm rot="5400000">
            <a:off x="1773828" y="2077863"/>
            <a:ext cx="450060" cy="24959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BDA1CD4-E312-4B35-85BB-B8213A8AC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8" y="0"/>
            <a:ext cx="10800000" cy="720000"/>
          </a:xfrm>
        </p:spPr>
        <p:txBody>
          <a:bodyPr/>
          <a:lstStyle/>
          <a:p>
            <a:r>
              <a:rPr lang="zh-CN" altLang="en-US" dirty="0" smtClean="0">
                <a:ea typeface="Microsoft YaHei" panose="020B0503020204020204" pitchFamily="34" charset="-122"/>
              </a:rPr>
              <a:t>研究院成立重要时间节点</a:t>
            </a:r>
            <a:endParaRPr lang="zh-CN" altLang="en-US" dirty="0">
              <a:ea typeface="Microsoft YaHei" panose="020B0503020204020204" pitchFamily="34" charset="-122"/>
            </a:endParaRPr>
          </a:p>
        </p:txBody>
      </p:sp>
      <p:pic>
        <p:nvPicPr>
          <p:cNvPr id="1026" name="Picture 2" descr="C:\Users\lenovo\Desktop\研究院战略协议照片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36" y="3032753"/>
            <a:ext cx="3901719" cy="272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(1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039" y="3012933"/>
            <a:ext cx="3567577" cy="274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20532" y="3032752"/>
            <a:ext cx="3440830" cy="267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右箭头 1"/>
          <p:cNvSpPr/>
          <p:nvPr/>
        </p:nvSpPr>
        <p:spPr>
          <a:xfrm>
            <a:off x="239936" y="1731295"/>
            <a:ext cx="11091850" cy="360048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89608" y="1731295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>
                <a:solidFill>
                  <a:schemeClr val="bg2"/>
                </a:solidFill>
                <a:latin typeface="+mn-ea"/>
              </a:rPr>
              <a:t>2018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</a:rPr>
              <a:t>年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</a:rPr>
              <a:t>09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</a:rPr>
              <a:t>月</a:t>
            </a:r>
            <a:r>
              <a:rPr lang="en-US" altLang="zh-CN" sz="1800" b="1" dirty="0">
                <a:solidFill>
                  <a:schemeClr val="bg2"/>
                </a:solidFill>
                <a:latin typeface="+mn-ea"/>
              </a:rPr>
              <a:t>04</a:t>
            </a:r>
            <a:r>
              <a:rPr lang="zh-CN" altLang="en-US" sz="1800" b="1" dirty="0">
                <a:solidFill>
                  <a:schemeClr val="bg2"/>
                </a:solidFill>
                <a:latin typeface="+mn-ea"/>
              </a:rPr>
              <a:t>日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122" y="2422109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800" b="1" dirty="0">
                <a:latin typeface="+mn-ea"/>
              </a:rPr>
              <a:t>褚健</a:t>
            </a:r>
            <a:r>
              <a:rPr lang="zh-CN" altLang="en-US" sz="1800" b="1" dirty="0" smtClean="0">
                <a:latin typeface="+mn-ea"/>
              </a:rPr>
              <a:t>教授向</a:t>
            </a:r>
            <a:r>
              <a:rPr lang="zh-CN" altLang="en-US" sz="1800" b="1" dirty="0">
                <a:latin typeface="+mn-ea"/>
              </a:rPr>
              <a:t>双方提出</a:t>
            </a:r>
            <a:r>
              <a:rPr lang="zh-CN" altLang="en-US" sz="1800" b="1" dirty="0" smtClean="0">
                <a:latin typeface="+mn-ea"/>
              </a:rPr>
              <a:t>共建研究院</a:t>
            </a:r>
            <a:r>
              <a:rPr lang="zh-CN" altLang="en-US" sz="1800" b="1" dirty="0">
                <a:latin typeface="+mn-ea"/>
              </a:rPr>
              <a:t>的</a:t>
            </a:r>
            <a:r>
              <a:rPr lang="zh-CN" altLang="en-US" sz="1800" b="1" dirty="0" smtClean="0">
                <a:latin typeface="+mn-ea"/>
              </a:rPr>
              <a:t>设想</a:t>
            </a:r>
            <a:endParaRPr lang="zh-CN" altLang="en-US" sz="1800" b="1" dirty="0">
              <a:latin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915783" y="1722011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smtClean="0">
                <a:solidFill>
                  <a:schemeClr val="bg2"/>
                </a:solidFill>
                <a:latin typeface="+mn-ea"/>
              </a:rPr>
              <a:t>2018</a:t>
            </a:r>
            <a:r>
              <a:rPr lang="zh-CN" altLang="en-US" sz="1800" b="1" dirty="0" smtClean="0">
                <a:solidFill>
                  <a:schemeClr val="bg2"/>
                </a:solidFill>
                <a:latin typeface="+mn-ea"/>
              </a:rPr>
              <a:t>年</a:t>
            </a:r>
            <a:r>
              <a:rPr lang="en-US" altLang="zh-CN" sz="1800" b="1" dirty="0" smtClean="0">
                <a:solidFill>
                  <a:schemeClr val="bg2"/>
                </a:solidFill>
                <a:latin typeface="+mn-ea"/>
              </a:rPr>
              <a:t>11</a:t>
            </a:r>
            <a:r>
              <a:rPr lang="zh-CN" altLang="en-US" sz="1800" b="1" dirty="0" smtClean="0">
                <a:solidFill>
                  <a:schemeClr val="bg2"/>
                </a:solidFill>
                <a:latin typeface="+mn-ea"/>
              </a:rPr>
              <a:t>月</a:t>
            </a:r>
            <a:r>
              <a:rPr lang="en-US" altLang="zh-CN" sz="1800" b="1" dirty="0" smtClean="0">
                <a:solidFill>
                  <a:schemeClr val="bg2"/>
                </a:solidFill>
                <a:latin typeface="+mn-ea"/>
              </a:rPr>
              <a:t>20</a:t>
            </a:r>
            <a:r>
              <a:rPr lang="zh-CN" altLang="en-US" sz="1800" b="1" dirty="0" smtClean="0">
                <a:solidFill>
                  <a:schemeClr val="bg2"/>
                </a:solidFill>
                <a:latin typeface="+mn-ea"/>
              </a:rPr>
              <a:t>日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16" name="右箭头 15"/>
          <p:cNvSpPr/>
          <p:nvPr/>
        </p:nvSpPr>
        <p:spPr>
          <a:xfrm rot="16200000">
            <a:off x="5663998" y="1439454"/>
            <a:ext cx="450060" cy="24959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17434" y="985656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latin typeface="+mn-ea"/>
              </a:rPr>
              <a:t>双方</a:t>
            </a:r>
            <a:r>
              <a:rPr lang="zh-CN" altLang="en-US" sz="1800" b="1" dirty="0" smtClean="0">
                <a:latin typeface="+mn-ea"/>
              </a:rPr>
              <a:t>签署</a:t>
            </a:r>
            <a:r>
              <a:rPr lang="zh-CN" altLang="en-US" sz="1800" b="1" dirty="0">
                <a:latin typeface="+mn-ea"/>
              </a:rPr>
              <a:t>战略合作协议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445621" y="1739450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800" b="1" dirty="0" smtClean="0">
                <a:solidFill>
                  <a:schemeClr val="bg2"/>
                </a:solidFill>
                <a:latin typeface="+mn-ea"/>
              </a:rPr>
              <a:t>2018</a:t>
            </a:r>
            <a:r>
              <a:rPr lang="zh-CN" altLang="en-US" sz="1800" b="1" dirty="0" smtClean="0">
                <a:solidFill>
                  <a:schemeClr val="bg2"/>
                </a:solidFill>
                <a:latin typeface="+mn-ea"/>
              </a:rPr>
              <a:t>年</a:t>
            </a:r>
            <a:r>
              <a:rPr lang="en-US" altLang="zh-CN" sz="1800" b="1" dirty="0" smtClean="0">
                <a:solidFill>
                  <a:schemeClr val="bg2"/>
                </a:solidFill>
                <a:latin typeface="+mn-ea"/>
              </a:rPr>
              <a:t>11</a:t>
            </a:r>
            <a:r>
              <a:rPr lang="zh-CN" altLang="en-US" sz="1800" b="1" dirty="0" smtClean="0">
                <a:solidFill>
                  <a:schemeClr val="bg2"/>
                </a:solidFill>
                <a:latin typeface="+mn-ea"/>
              </a:rPr>
              <a:t>月</a:t>
            </a:r>
            <a:r>
              <a:rPr lang="en-US" altLang="zh-CN" sz="1800" b="1" dirty="0" smtClean="0">
                <a:solidFill>
                  <a:schemeClr val="bg2"/>
                </a:solidFill>
                <a:latin typeface="+mn-ea"/>
              </a:rPr>
              <a:t>20</a:t>
            </a:r>
            <a:r>
              <a:rPr lang="zh-CN" altLang="en-US" sz="1800" b="1" dirty="0" smtClean="0">
                <a:solidFill>
                  <a:schemeClr val="bg2"/>
                </a:solidFill>
                <a:latin typeface="+mn-ea"/>
              </a:rPr>
              <a:t>日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408059" y="2495752"/>
            <a:ext cx="41129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zh-CN" altLang="en-US" sz="1600" b="1" dirty="0" smtClean="0">
                <a:latin typeface="+mn-ea"/>
              </a:rPr>
              <a:t>揭</a:t>
            </a:r>
            <a:r>
              <a:rPr lang="zh-CN" altLang="en-US" sz="1600" b="1" dirty="0">
                <a:latin typeface="+mn-ea"/>
              </a:rPr>
              <a:t>牌成立上海交通大学宁波人工智能</a:t>
            </a:r>
            <a:r>
              <a:rPr lang="zh-CN" altLang="en-US" sz="1600" b="1" dirty="0" smtClean="0">
                <a:latin typeface="+mn-ea"/>
              </a:rPr>
              <a:t>研究院</a:t>
            </a:r>
            <a:endParaRPr lang="zh-CN" altLang="en-US" sz="1600" b="1" dirty="0">
              <a:latin typeface="+mn-ea"/>
            </a:endParaRPr>
          </a:p>
        </p:txBody>
      </p:sp>
      <p:sp>
        <p:nvSpPr>
          <p:cNvPr id="20" name="右箭头 19"/>
          <p:cNvSpPr/>
          <p:nvPr/>
        </p:nvSpPr>
        <p:spPr>
          <a:xfrm rot="5400000">
            <a:off x="9291118" y="2145922"/>
            <a:ext cx="450060" cy="249599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84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DA1CD4-E312-4B35-85BB-B8213A8AC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8" y="0"/>
            <a:ext cx="10800000" cy="720000"/>
          </a:xfrm>
        </p:spPr>
        <p:txBody>
          <a:bodyPr/>
          <a:lstStyle/>
          <a:p>
            <a:r>
              <a:rPr lang="zh-CN" altLang="en-US" dirty="0" smtClean="0">
                <a:ea typeface="Microsoft YaHei" panose="020B0503020204020204" pitchFamily="34" charset="-122"/>
              </a:rPr>
              <a:t>研究院组织管理</a:t>
            </a:r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7" name="文本框 2"/>
          <p:cNvSpPr txBox="1">
            <a:spLocks noChangeArrowheads="1"/>
          </p:cNvSpPr>
          <p:nvPr/>
        </p:nvSpPr>
        <p:spPr bwMode="auto">
          <a:xfrm>
            <a:off x="449536" y="812472"/>
            <a:ext cx="10621416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indent="0" eaLnBrk="1" hangingPunct="1"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2400" b="1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上海</a:t>
            </a:r>
            <a:r>
              <a:rPr lang="zh-CN" altLang="en-US" sz="2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交通大学宁波人工智能研究院为宁波市与上海交通大学共建，由宁波市批准设立的事业法人单位，由上海交大负责日常运行，作为上海交大在宁波的独立研究机构。</a:t>
            </a:r>
            <a:endParaRPr lang="en-US" altLang="zh-CN" sz="24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3"/>
          <p:cNvSpPr>
            <a:spLocks noChangeArrowheads="1"/>
          </p:cNvSpPr>
          <p:nvPr/>
        </p:nvSpPr>
        <p:spPr bwMode="auto">
          <a:xfrm>
            <a:off x="2362200" y="2339967"/>
            <a:ext cx="2327275" cy="512763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63500" algn="ctr">
            <a:solidFill>
              <a:srgbClr val="92270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2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宁波市政府</a:t>
            </a:r>
          </a:p>
        </p:txBody>
      </p:sp>
      <p:sp>
        <p:nvSpPr>
          <p:cNvPr id="9" name="圆角矩形 6"/>
          <p:cNvSpPr>
            <a:spLocks noChangeArrowheads="1"/>
          </p:cNvSpPr>
          <p:nvPr/>
        </p:nvSpPr>
        <p:spPr bwMode="auto">
          <a:xfrm>
            <a:off x="5908675" y="2339967"/>
            <a:ext cx="2133600" cy="512763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63500" algn="ctr">
            <a:solidFill>
              <a:srgbClr val="92270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2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上海交通大学</a:t>
            </a:r>
          </a:p>
        </p:txBody>
      </p:sp>
      <p:sp>
        <p:nvSpPr>
          <p:cNvPr id="10" name="圆角矩形 7"/>
          <p:cNvSpPr>
            <a:spLocks noChangeArrowheads="1"/>
          </p:cNvSpPr>
          <p:nvPr/>
        </p:nvSpPr>
        <p:spPr bwMode="auto">
          <a:xfrm>
            <a:off x="3962400" y="4919335"/>
            <a:ext cx="2819400" cy="922337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28575" algn="ctr">
            <a:solidFill>
              <a:srgbClr val="92270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上海交通大学宁波</a:t>
            </a:r>
            <a:endParaRPr lang="en-US" altLang="zh-CN" sz="2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2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人工智能研究院</a:t>
            </a:r>
          </a:p>
        </p:txBody>
      </p:sp>
      <p:cxnSp>
        <p:nvCxnSpPr>
          <p:cNvPr id="11" name="直接连接符 5"/>
          <p:cNvCxnSpPr>
            <a:cxnSpLocks noChangeShapeType="1"/>
            <a:stCxn id="8" idx="3"/>
            <a:endCxn id="9" idx="1"/>
          </p:cNvCxnSpPr>
          <p:nvPr/>
        </p:nvCxnSpPr>
        <p:spPr bwMode="auto">
          <a:xfrm>
            <a:off x="4689475" y="2596349"/>
            <a:ext cx="1219200" cy="0"/>
          </a:xfrm>
          <a:prstGeom prst="line">
            <a:avLst/>
          </a:prstGeom>
          <a:noFill/>
          <a:ln w="63500" algn="ctr">
            <a:solidFill>
              <a:srgbClr val="92270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9"/>
          <p:cNvCxnSpPr>
            <a:cxnSpLocks noChangeShapeType="1"/>
            <a:endCxn id="10" idx="0"/>
          </p:cNvCxnSpPr>
          <p:nvPr/>
        </p:nvCxnSpPr>
        <p:spPr bwMode="auto">
          <a:xfrm>
            <a:off x="5372100" y="2596349"/>
            <a:ext cx="0" cy="2322986"/>
          </a:xfrm>
          <a:prstGeom prst="straightConnector1">
            <a:avLst/>
          </a:prstGeom>
          <a:noFill/>
          <a:ln w="63500" algn="ctr">
            <a:solidFill>
              <a:srgbClr val="92270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圆角矩形 14"/>
          <p:cNvSpPr>
            <a:spLocks noChangeArrowheads="1"/>
          </p:cNvSpPr>
          <p:nvPr/>
        </p:nvSpPr>
        <p:spPr bwMode="auto">
          <a:xfrm>
            <a:off x="3952457" y="3618164"/>
            <a:ext cx="2994861" cy="513191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28575" algn="ctr">
            <a:solidFill>
              <a:srgbClr val="922706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2400" b="1" dirty="0">
                <a:solidFill>
                  <a:schemeClr val="tx2"/>
                </a:solidFill>
                <a:latin typeface="+mn-ea"/>
                <a:ea typeface="+mn-ea"/>
              </a:rPr>
              <a:t>建设工作管理委员会</a:t>
            </a:r>
          </a:p>
        </p:txBody>
      </p:sp>
      <p:sp>
        <p:nvSpPr>
          <p:cNvPr id="14" name="文本框 16"/>
          <p:cNvSpPr txBox="1">
            <a:spLocks noChangeArrowheads="1"/>
          </p:cNvSpPr>
          <p:nvPr/>
        </p:nvSpPr>
        <p:spPr bwMode="auto">
          <a:xfrm>
            <a:off x="990600" y="2245985"/>
            <a:ext cx="1068388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事业编制</a:t>
            </a:r>
            <a:endParaRPr lang="en-US" altLang="zh-CN" sz="16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运行经费</a:t>
            </a:r>
            <a:endParaRPr lang="en-US" altLang="zh-CN" sz="16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办公空间</a:t>
            </a:r>
            <a:endParaRPr lang="en-US" altLang="zh-CN" sz="16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实验场所</a:t>
            </a:r>
            <a:endParaRPr lang="en-US" altLang="zh-CN" sz="16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人才公寓</a:t>
            </a:r>
            <a:endParaRPr lang="en-US" altLang="zh-CN" sz="16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学生住宿</a:t>
            </a:r>
            <a:endParaRPr lang="en-US" altLang="zh-CN" sz="16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子女就学</a:t>
            </a:r>
            <a:endParaRPr lang="en-US" altLang="zh-CN" sz="16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创业政策</a:t>
            </a:r>
            <a:endParaRPr lang="en-US" altLang="zh-CN" sz="16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……….</a:t>
            </a:r>
          </a:p>
          <a:p>
            <a:pPr algn="r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zh-CN" sz="160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文本框 10"/>
          <p:cNvSpPr txBox="1">
            <a:spLocks noChangeArrowheads="1"/>
          </p:cNvSpPr>
          <p:nvPr/>
        </p:nvSpPr>
        <p:spPr bwMode="auto">
          <a:xfrm>
            <a:off x="8226425" y="2149147"/>
            <a:ext cx="1744663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科研队伍；</a:t>
            </a:r>
            <a:endParaRPr lang="en-US" altLang="zh-CN" sz="16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博士后；</a:t>
            </a:r>
            <a:endParaRPr lang="en-US" altLang="zh-CN" sz="16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博士生</a:t>
            </a:r>
            <a:r>
              <a:rPr lang="en-US" altLang="zh-CN" sz="1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硕士生；</a:t>
            </a:r>
            <a:endParaRPr lang="en-US" altLang="zh-CN" sz="16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管理团队；</a:t>
            </a:r>
            <a:endParaRPr lang="en-US" altLang="zh-CN" sz="16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人才引育；</a:t>
            </a:r>
            <a:endParaRPr lang="en-US" altLang="zh-CN" sz="16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合作研发；</a:t>
            </a:r>
            <a:endParaRPr lang="en-US" altLang="zh-CN" sz="16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技术支撑；</a:t>
            </a:r>
            <a:endParaRPr lang="en-US" altLang="zh-CN" sz="16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成果转移</a:t>
            </a:r>
            <a:endParaRPr lang="en-US" altLang="zh-CN" sz="16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6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……….</a:t>
            </a:r>
          </a:p>
        </p:txBody>
      </p:sp>
      <p:sp>
        <p:nvSpPr>
          <p:cNvPr id="16" name="圆角矩形 24"/>
          <p:cNvSpPr>
            <a:spLocks noChangeArrowheads="1"/>
          </p:cNvSpPr>
          <p:nvPr/>
        </p:nvSpPr>
        <p:spPr bwMode="auto">
          <a:xfrm>
            <a:off x="1357313" y="5176510"/>
            <a:ext cx="2381250" cy="512762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28575" algn="ctr">
            <a:solidFill>
              <a:srgbClr val="922706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2400" dirty="0">
                <a:solidFill>
                  <a:schemeClr val="tx2"/>
                </a:solidFill>
              </a:rPr>
              <a:t>学术咨询委员会</a:t>
            </a:r>
          </a:p>
        </p:txBody>
      </p:sp>
      <p:sp>
        <p:nvSpPr>
          <p:cNvPr id="17" name="圆角矩形 25"/>
          <p:cNvSpPr>
            <a:spLocks noChangeArrowheads="1"/>
          </p:cNvSpPr>
          <p:nvPr/>
        </p:nvSpPr>
        <p:spPr bwMode="auto">
          <a:xfrm>
            <a:off x="7080250" y="5103485"/>
            <a:ext cx="2292350" cy="512762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28575" algn="ctr">
            <a:solidFill>
              <a:srgbClr val="922706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2400" dirty="0">
                <a:solidFill>
                  <a:schemeClr val="tx2"/>
                </a:solidFill>
              </a:rPr>
              <a:t>院务委员会</a:t>
            </a:r>
          </a:p>
        </p:txBody>
      </p:sp>
      <p:sp>
        <p:nvSpPr>
          <p:cNvPr id="18" name="圆角矩形 14"/>
          <p:cNvSpPr>
            <a:spLocks noChangeArrowheads="1"/>
          </p:cNvSpPr>
          <p:nvPr/>
        </p:nvSpPr>
        <p:spPr bwMode="auto">
          <a:xfrm>
            <a:off x="2057400" y="3555672"/>
            <a:ext cx="1828800" cy="649288"/>
          </a:xfrm>
          <a:prstGeom prst="roundRect">
            <a:avLst>
              <a:gd name="adj" fmla="val 16667"/>
            </a:avLst>
          </a:prstGeom>
          <a:solidFill>
            <a:srgbClr val="DDDDDD"/>
          </a:solidFill>
          <a:ln w="28575" algn="ctr">
            <a:solidFill>
              <a:srgbClr val="922706"/>
            </a:solidFill>
            <a:prstDash val="sysDot"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600" dirty="0">
                <a:solidFill>
                  <a:schemeClr val="tx2"/>
                </a:solidFill>
              </a:rPr>
              <a:t>科技局办公室</a:t>
            </a:r>
            <a:endParaRPr lang="en-US" altLang="zh-CN" sz="1600" dirty="0">
              <a:solidFill>
                <a:schemeClr val="tx2"/>
              </a:solidFill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1600" dirty="0">
                <a:solidFill>
                  <a:schemeClr val="tx2"/>
                </a:solidFill>
              </a:rPr>
              <a:t>研究院秘书处</a:t>
            </a:r>
          </a:p>
        </p:txBody>
      </p:sp>
    </p:spTree>
    <p:extLst>
      <p:ext uri="{BB962C8B-B14F-4D97-AF65-F5344CB8AC3E}">
        <p14:creationId xmlns:p14="http://schemas.microsoft.com/office/powerpoint/2010/main" val="139810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BDA1CD4-E312-4B35-85BB-B8213A8AC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8" y="0"/>
            <a:ext cx="10800000" cy="720000"/>
          </a:xfrm>
        </p:spPr>
        <p:txBody>
          <a:bodyPr/>
          <a:lstStyle/>
          <a:p>
            <a:r>
              <a:rPr lang="zh-CN" altLang="en-US" dirty="0" smtClean="0">
                <a:ea typeface="Microsoft YaHei" panose="020B0503020204020204" pitchFamily="34" charset="-122"/>
              </a:rPr>
              <a:t>研究院定位与发展目标</a:t>
            </a:r>
            <a:endParaRPr lang="zh-CN" altLang="en-US" dirty="0">
              <a:ea typeface="Microsoft YaHei" panose="020B0503020204020204" pitchFamily="34" charset="-122"/>
            </a:endParaRPr>
          </a:p>
        </p:txBody>
      </p:sp>
      <p:sp>
        <p:nvSpPr>
          <p:cNvPr id="2" name="梯形 1"/>
          <p:cNvSpPr/>
          <p:nvPr/>
        </p:nvSpPr>
        <p:spPr>
          <a:xfrm>
            <a:off x="7104614" y="1079799"/>
            <a:ext cx="3150420" cy="900120"/>
          </a:xfrm>
          <a:prstGeom prst="trapezoid">
            <a:avLst>
              <a:gd name="adj" fmla="val 6657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+mn-ea"/>
              </a:rPr>
              <a:t>上海交通大学宁波</a:t>
            </a:r>
            <a:endParaRPr lang="en-US" altLang="zh-CN" sz="2000" b="1" dirty="0" smtClean="0">
              <a:latin typeface="+mn-ea"/>
            </a:endParaRPr>
          </a:p>
          <a:p>
            <a:pPr algn="ctr"/>
            <a:r>
              <a:rPr lang="zh-CN" altLang="en-US" sz="2000" b="1" dirty="0" smtClean="0">
                <a:latin typeface="+mn-ea"/>
              </a:rPr>
              <a:t>人工智能研究院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10" name="梯形 9"/>
          <p:cNvSpPr/>
          <p:nvPr/>
        </p:nvSpPr>
        <p:spPr>
          <a:xfrm>
            <a:off x="6474530" y="2069931"/>
            <a:ext cx="4410588" cy="990132"/>
          </a:xfrm>
          <a:prstGeom prst="trapezoid">
            <a:avLst>
              <a:gd name="adj" fmla="val 5990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+mn-ea"/>
              </a:rPr>
              <a:t>宁波工业互联网研究院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3" name="下箭头 2"/>
          <p:cNvSpPr/>
          <p:nvPr/>
        </p:nvSpPr>
        <p:spPr>
          <a:xfrm>
            <a:off x="7194626" y="3436963"/>
            <a:ext cx="540072" cy="7200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8454794" y="3436963"/>
            <a:ext cx="540072" cy="7200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9714962" y="3436963"/>
            <a:ext cx="540072" cy="720000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030280" y="4488650"/>
            <a:ext cx="51243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24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New Idea Innovation Institute</a:t>
            </a:r>
          </a:p>
        </p:txBody>
      </p:sp>
      <p:sp>
        <p:nvSpPr>
          <p:cNvPr id="18" name="矩形 17"/>
          <p:cNvSpPr/>
          <p:nvPr/>
        </p:nvSpPr>
        <p:spPr>
          <a:xfrm>
            <a:off x="6120292" y="5057179"/>
            <a:ext cx="504067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zh-CN" altLang="en-US" sz="2800" b="1" i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紧密合作  深度融合  共同发展</a:t>
            </a:r>
            <a:endParaRPr lang="zh-CN" altLang="en-US" sz="2800" b="1" i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19" name="矩形 5"/>
          <p:cNvSpPr>
            <a:spLocks noChangeArrowheads="1"/>
          </p:cNvSpPr>
          <p:nvPr/>
        </p:nvSpPr>
        <p:spPr bwMode="auto">
          <a:xfrm>
            <a:off x="585246" y="1022027"/>
            <a:ext cx="535502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charset="0"/>
                <a:ea typeface="黑体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2000" b="1" dirty="0" smtClean="0">
                <a:solidFill>
                  <a:schemeClr val="accent2"/>
                </a:solidFill>
                <a:latin typeface="+mn-ea"/>
                <a:ea typeface="+mn-ea"/>
              </a:rPr>
              <a:t>       按照</a:t>
            </a:r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“六争攻坚、三年攀登”整体部署，围绕宁波“</a:t>
            </a:r>
            <a:r>
              <a:rPr lang="en-US" altLang="zh-CN" sz="2000" b="1" dirty="0">
                <a:solidFill>
                  <a:schemeClr val="accent2"/>
                </a:solidFill>
                <a:latin typeface="+mn-ea"/>
                <a:ea typeface="+mn-ea"/>
              </a:rPr>
              <a:t>246</a:t>
            </a:r>
            <a:r>
              <a:rPr lang="zh-CN" altLang="en-US" sz="2000" b="1" dirty="0">
                <a:solidFill>
                  <a:schemeClr val="accent2"/>
                </a:solidFill>
                <a:latin typeface="+mn-ea"/>
                <a:ea typeface="+mn-ea"/>
              </a:rPr>
              <a:t>”产业集群，两个研究院紧密合作，实现“三个目标”</a:t>
            </a:r>
            <a:r>
              <a:rPr lang="en-US" altLang="zh-CN" sz="2000" b="1" dirty="0">
                <a:solidFill>
                  <a:schemeClr val="accent2"/>
                </a:solidFill>
                <a:latin typeface="+mn-ea"/>
                <a:ea typeface="+mn-ea"/>
              </a:rPr>
              <a:t>:</a:t>
            </a:r>
          </a:p>
        </p:txBody>
      </p:sp>
      <p:sp>
        <p:nvSpPr>
          <p:cNvPr id="20" name="矩形 5"/>
          <p:cNvSpPr>
            <a:spLocks noChangeArrowheads="1"/>
          </p:cNvSpPr>
          <p:nvPr/>
        </p:nvSpPr>
        <p:spPr bwMode="auto">
          <a:xfrm>
            <a:off x="585247" y="2429979"/>
            <a:ext cx="535502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charset="0"/>
                <a:ea typeface="黑体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chemeClr val="tx1"/>
                </a:solidFill>
                <a:latin typeface="+mn-ea"/>
                <a:ea typeface="+mn-ea"/>
              </a:rPr>
              <a:t>建设一个国家级研究院平台</a:t>
            </a:r>
            <a:endParaRPr lang="zh-CN" altLang="en-US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1" name="矩形 5"/>
          <p:cNvSpPr>
            <a:spLocks noChangeArrowheads="1"/>
          </p:cNvSpPr>
          <p:nvPr/>
        </p:nvSpPr>
        <p:spPr bwMode="auto">
          <a:xfrm>
            <a:off x="585247" y="3060063"/>
            <a:ext cx="52650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charset="0"/>
                <a:ea typeface="黑体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chemeClr val="tx1"/>
                </a:solidFill>
                <a:latin typeface="+mn-ea"/>
                <a:ea typeface="+mn-ea"/>
              </a:rPr>
              <a:t>做出若干标志性的研究成果</a:t>
            </a:r>
            <a:endParaRPr lang="zh-CN" altLang="en-US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22" name="矩形 5"/>
          <p:cNvSpPr>
            <a:spLocks noChangeArrowheads="1"/>
          </p:cNvSpPr>
          <p:nvPr/>
        </p:nvSpPr>
        <p:spPr bwMode="auto">
          <a:xfrm>
            <a:off x="585245" y="3780159"/>
            <a:ext cx="535502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sz="2800">
                <a:solidFill>
                  <a:srgbClr val="133984"/>
                </a:solidFill>
                <a:latin typeface="Arial" charset="0"/>
                <a:ea typeface="黑体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Arial" charset="0"/>
                <a:ea typeface="黑体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marL="342900" indent="-342900">
              <a:lnSpc>
                <a:spcPct val="100000"/>
              </a:lnSpc>
              <a:spcBef>
                <a:spcPct val="0"/>
              </a:spcBef>
              <a:buSzTx/>
              <a:buFont typeface="Wingdings" panose="05000000000000000000" pitchFamily="2" charset="2"/>
              <a:buChar char="l"/>
            </a:pPr>
            <a:r>
              <a:rPr lang="zh-CN" altLang="en-US" b="1" dirty="0" smtClean="0">
                <a:solidFill>
                  <a:schemeClr val="tx1"/>
                </a:solidFill>
                <a:latin typeface="+mn-ea"/>
                <a:ea typeface="+mn-ea"/>
              </a:rPr>
              <a:t>孵化一批高科技公司或企业</a:t>
            </a:r>
            <a:endParaRPr lang="zh-CN" altLang="en-US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5247" y="4500255"/>
            <a:ext cx="514028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chemeClr val="accent2"/>
                </a:solidFill>
                <a:latin typeface="+mn-ea"/>
              </a:rPr>
              <a:t>坚持顶天立地以提升国家竞争力为目标</a:t>
            </a:r>
            <a:endParaRPr lang="en-US" altLang="zh-CN" sz="2000" b="1" dirty="0" smtClean="0">
              <a:solidFill>
                <a:schemeClr val="accent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chemeClr val="accent2"/>
                </a:solidFill>
                <a:latin typeface="+mn-ea"/>
              </a:rPr>
              <a:t>避免开展上不着天</a:t>
            </a:r>
            <a:r>
              <a:rPr lang="zh-CN" altLang="en-US" sz="2000" b="1" dirty="0">
                <a:solidFill>
                  <a:schemeClr val="accent2"/>
                </a:solidFill>
                <a:latin typeface="+mn-ea"/>
              </a:rPr>
              <a:t>下不着地的研究课题</a:t>
            </a:r>
          </a:p>
        </p:txBody>
      </p:sp>
    </p:spTree>
    <p:extLst>
      <p:ext uri="{BB962C8B-B14F-4D97-AF65-F5344CB8AC3E}">
        <p14:creationId xmlns:p14="http://schemas.microsoft.com/office/powerpoint/2010/main" val="72346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0" y="183604"/>
            <a:ext cx="11520488" cy="702019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 descr="e7d195523061f1c0c989bbdf341b111e769f2ee359bd8df638E53E9931A62DC22263A6E1A75FFBC630BB5D77BA969D9175F253EB94D93A1189E24A7D909BAD0376573965191318DE1FD009565C070D0758BE63ED47B2EDEA7957091232456D13413133B017B5FD3E83CB8E68F507B85C05BBEC29D2B5063CE4DDF1E6A6D664FAF681842665D3FE7937DD4FDA8DF920E6"/>
          <p:cNvSpPr txBox="1"/>
          <p:nvPr/>
        </p:nvSpPr>
        <p:spPr>
          <a:xfrm>
            <a:off x="171024" y="215277"/>
            <a:ext cx="6478055" cy="674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78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研究院关注</a:t>
            </a:r>
            <a:r>
              <a:rPr lang="zh-CN" altLang="en-US" sz="378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的高科技细分领域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59524" y="1887836"/>
            <a:ext cx="10848820" cy="2792443"/>
            <a:chOff x="332805" y="1451884"/>
            <a:chExt cx="11481358" cy="2955256"/>
          </a:xfrm>
        </p:grpSpPr>
        <p:grpSp>
          <p:nvGrpSpPr>
            <p:cNvPr id="4" name="组合 3"/>
            <p:cNvGrpSpPr/>
            <p:nvPr/>
          </p:nvGrpSpPr>
          <p:grpSpPr>
            <a:xfrm>
              <a:off x="1567012" y="1460425"/>
              <a:ext cx="1477939" cy="1477939"/>
              <a:chOff x="3007200" y="1706311"/>
              <a:chExt cx="1066800" cy="1066800"/>
            </a:xfrm>
          </p:grpSpPr>
          <p:sp>
            <p:nvSpPr>
              <p:cNvPr id="36" name="文本框 35" descr="e7d195523061f1c0c989bbdf341b111e769f2ee359bd8df638E53E9931A62DC22263A6E1A75FFBC630BB5D77BA969D9175F253EB94D93A1189E24A7D909BAD0376573965191318DE1FD009565C070D0758BE63ED47B2EDEA7957091232456D13413133B017B5FD3E83CB8E68F507B85C05BBEC29D2B5063CE4DDF1E6A6D664FAF681842665D3FE7937DD4FDA8DF920E6"/>
              <p:cNvSpPr txBox="1"/>
              <p:nvPr/>
            </p:nvSpPr>
            <p:spPr>
              <a:xfrm>
                <a:off x="3125562" y="1916058"/>
                <a:ext cx="805990" cy="603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268" b="1" dirty="0">
                    <a:solidFill>
                      <a:srgbClr val="37373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工业</a:t>
                </a:r>
                <a:endParaRPr lang="en-US" altLang="zh-CN" sz="2268" b="1" dirty="0">
                  <a:solidFill>
                    <a:srgbClr val="3737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  <a:p>
                <a:pPr algn="ctr"/>
                <a:r>
                  <a:rPr lang="zh-CN" altLang="en-US" sz="2268" b="1" dirty="0">
                    <a:solidFill>
                      <a:srgbClr val="37373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互联网</a:t>
                </a:r>
              </a:p>
            </p:txBody>
          </p:sp>
          <p:sp>
            <p:nvSpPr>
              <p:cNvPr id="2" name="椭圆 1"/>
              <p:cNvSpPr/>
              <p:nvPr/>
            </p:nvSpPr>
            <p:spPr>
              <a:xfrm>
                <a:off x="3007200" y="1706311"/>
                <a:ext cx="1066800" cy="10668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268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818222" y="2903813"/>
              <a:ext cx="1477939" cy="1477939"/>
              <a:chOff x="3059310" y="1619461"/>
              <a:chExt cx="1066800" cy="1066800"/>
            </a:xfrm>
          </p:grpSpPr>
          <p:sp>
            <p:nvSpPr>
              <p:cNvPr id="41" name="文本框 40" descr="e7d195523061f1c0c989bbdf341b111e769f2ee359bd8df638E53E9931A62DC22263A6E1A75FFBC630BB5D77BA969D9175F253EB94D93A1189E24A7D909BAD0376573965191318DE1FD009565C070D0758BE63ED47B2EDEA7957091232456D13413133B017B5FD3E83CB8E68F507B85C05BBEC29D2B5063CE4DDF1E6A6D664FAF681842665D3FE7937DD4FDA8DF920E6"/>
              <p:cNvSpPr txBox="1"/>
              <p:nvPr/>
            </p:nvSpPr>
            <p:spPr>
              <a:xfrm>
                <a:off x="3313134" y="1862834"/>
                <a:ext cx="584350" cy="603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268" b="1" dirty="0">
                    <a:solidFill>
                      <a:srgbClr val="37373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智能</a:t>
                </a:r>
              </a:p>
              <a:p>
                <a:pPr algn="ctr"/>
                <a:r>
                  <a:rPr lang="zh-CN" altLang="en-US" sz="2268" b="1" dirty="0">
                    <a:solidFill>
                      <a:srgbClr val="37373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制造</a:t>
                </a:r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3059310" y="1619461"/>
                <a:ext cx="1066800" cy="10668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268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4099278" y="1466164"/>
              <a:ext cx="1477939" cy="1477939"/>
              <a:chOff x="3007200" y="1706311"/>
              <a:chExt cx="1066800" cy="1066800"/>
            </a:xfrm>
          </p:grpSpPr>
          <p:sp>
            <p:nvSpPr>
              <p:cNvPr id="44" name="文本框 43" descr="e7d195523061f1c0c989bbdf341b111e769f2ee359bd8df638E53E9931A62DC22263A6E1A75FFBC630BB5D77BA969D9175F253EB94D93A1189E24A7D909BAD0376573965191318DE1FD009565C070D0758BE63ED47B2EDEA7957091232456D13413133B017B5FD3E83CB8E68F507B85C05BBEC29D2B5063CE4DDF1E6A6D664FAF681842665D3FE7937DD4FDA8DF920E6"/>
              <p:cNvSpPr txBox="1"/>
              <p:nvPr/>
            </p:nvSpPr>
            <p:spPr>
              <a:xfrm>
                <a:off x="3137603" y="1926035"/>
                <a:ext cx="805990" cy="603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268" b="1" dirty="0">
                    <a:solidFill>
                      <a:srgbClr val="37373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工业</a:t>
                </a:r>
              </a:p>
              <a:p>
                <a:pPr algn="ctr"/>
                <a:r>
                  <a:rPr lang="zh-CN" altLang="en-US" sz="2268" b="1" dirty="0">
                    <a:solidFill>
                      <a:srgbClr val="37373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大数据</a:t>
                </a: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3007200" y="1706311"/>
                <a:ext cx="1066800" cy="10668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268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332805" y="2890195"/>
              <a:ext cx="1477939" cy="1477939"/>
              <a:chOff x="3007200" y="1706311"/>
              <a:chExt cx="1066800" cy="1066800"/>
            </a:xfrm>
          </p:grpSpPr>
          <p:sp>
            <p:nvSpPr>
              <p:cNvPr id="47" name="文本框 46" descr="e7d195523061f1c0c989bbdf341b111e769f2ee359bd8df638E53E9931A62DC22263A6E1A75FFBC630BB5D77BA969D9175F253EB94D93A1189E24A7D909BAD0376573965191318DE1FD009565C070D0758BE63ED47B2EDEA7957091232456D13413133B017B5FD3E83CB8E68F507B85C05BBEC29D2B5063CE4DDF1E6A6D664FAF681842665D3FE7937DD4FDA8DF920E6"/>
              <p:cNvSpPr txBox="1"/>
              <p:nvPr/>
            </p:nvSpPr>
            <p:spPr>
              <a:xfrm>
                <a:off x="3174147" y="2080422"/>
                <a:ext cx="805990" cy="337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268" b="1" dirty="0">
                    <a:solidFill>
                      <a:srgbClr val="37373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机器人</a:t>
                </a: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3007200" y="1706311"/>
                <a:ext cx="1066800" cy="10668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268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10336224" y="2929200"/>
              <a:ext cx="1477939" cy="1477939"/>
              <a:chOff x="3007200" y="1706311"/>
              <a:chExt cx="1066800" cy="1066800"/>
            </a:xfrm>
          </p:grpSpPr>
          <p:sp>
            <p:nvSpPr>
              <p:cNvPr id="50" name="文本框 49" descr="e7d195523061f1c0c989bbdf341b111e769f2ee359bd8df638E53E9931A62DC22263A6E1A75FFBC630BB5D77BA969D9175F253EB94D93A1189E24A7D909BAD0376573965191318DE1FD009565C070D0758BE63ED47B2EDEA7957091232456D13413133B017B5FD3E83CB8E68F507B85C05BBEC29D2B5063CE4DDF1E6A6D664FAF681842665D3FE7937DD4FDA8DF920E6"/>
              <p:cNvSpPr txBox="1"/>
              <p:nvPr/>
            </p:nvSpPr>
            <p:spPr>
              <a:xfrm>
                <a:off x="3248425" y="1941676"/>
                <a:ext cx="584350" cy="603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268" b="1" dirty="0">
                    <a:solidFill>
                      <a:srgbClr val="37373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工业</a:t>
                </a:r>
                <a:endParaRPr lang="en-US" altLang="zh-CN" sz="2268" b="1" dirty="0">
                  <a:solidFill>
                    <a:srgbClr val="3737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  <a:p>
                <a:pPr algn="ctr"/>
                <a:r>
                  <a:rPr lang="zh-CN" altLang="en-US" sz="2268" b="1" dirty="0">
                    <a:solidFill>
                      <a:srgbClr val="37373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软件</a:t>
                </a: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007200" y="1706311"/>
                <a:ext cx="1066800" cy="10668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268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7878040" y="2929201"/>
              <a:ext cx="1477939" cy="1477939"/>
              <a:chOff x="3007200" y="1706311"/>
              <a:chExt cx="1066800" cy="1066800"/>
            </a:xfrm>
          </p:grpSpPr>
          <p:sp>
            <p:nvSpPr>
              <p:cNvPr id="53" name="文本框 52" descr="e7d195523061f1c0c989bbdf341b111e769f2ee359bd8df638E53E9931A62DC22263A6E1A75FFBC630BB5D77BA969D9175F253EB94D93A1189E24A7D909BAD0376573965191318DE1FD009565C070D0758BE63ED47B2EDEA7957091232456D13413133B017B5FD3E83CB8E68F507B85C05BBEC29D2B5063CE4DDF1E6A6D664FAF681842665D3FE7937DD4FDA8DF920E6"/>
              <p:cNvSpPr txBox="1"/>
              <p:nvPr/>
            </p:nvSpPr>
            <p:spPr>
              <a:xfrm>
                <a:off x="3026784" y="1910133"/>
                <a:ext cx="1027632" cy="603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268" b="1" dirty="0">
                    <a:solidFill>
                      <a:srgbClr val="37373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工业</a:t>
                </a:r>
              </a:p>
              <a:p>
                <a:pPr algn="ctr"/>
                <a:r>
                  <a:rPr lang="zh-CN" altLang="en-US" sz="2268" b="1" dirty="0">
                    <a:solidFill>
                      <a:srgbClr val="37373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信息安全</a:t>
                </a: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3007200" y="1706311"/>
                <a:ext cx="1066800" cy="10668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268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6594552" y="1451884"/>
              <a:ext cx="1477939" cy="1477939"/>
              <a:chOff x="3007200" y="1706311"/>
              <a:chExt cx="1066800" cy="1066800"/>
            </a:xfrm>
          </p:grpSpPr>
          <p:sp>
            <p:nvSpPr>
              <p:cNvPr id="56" name="文本框 55" descr="e7d195523061f1c0c989bbdf341b111e769f2ee359bd8df638E53E9931A62DC22263A6E1A75FFBC630BB5D77BA969D9175F253EB94D93A1189E24A7D909BAD0376573965191318DE1FD009565C070D0758BE63ED47B2EDEA7957091232456D13413133B017B5FD3E83CB8E68F507B85C05BBEC29D2B5063CE4DDF1E6A6D664FAF681842665D3FE7937DD4FDA8DF920E6"/>
              <p:cNvSpPr txBox="1"/>
              <p:nvPr/>
            </p:nvSpPr>
            <p:spPr>
              <a:xfrm>
                <a:off x="3151613" y="2057319"/>
                <a:ext cx="825583" cy="337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268" b="1" dirty="0">
                    <a:solidFill>
                      <a:srgbClr val="37373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工业</a:t>
                </a:r>
                <a:r>
                  <a:rPr lang="en-US" altLang="zh-CN" sz="2268" b="1" dirty="0">
                    <a:solidFill>
                      <a:srgbClr val="37373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AI</a:t>
                </a: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007200" y="1706311"/>
                <a:ext cx="1066800" cy="10668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268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9144025" y="1462380"/>
              <a:ext cx="1477939" cy="1477939"/>
              <a:chOff x="3007200" y="1706311"/>
              <a:chExt cx="1066800" cy="1066800"/>
            </a:xfrm>
          </p:grpSpPr>
          <p:sp>
            <p:nvSpPr>
              <p:cNvPr id="59" name="文本框 58" descr="e7d195523061f1c0c989bbdf341b111e769f2ee359bd8df638E53E9931A62DC22263A6E1A75FFBC630BB5D77BA969D9175F253EB94D93A1189E24A7D909BAD0376573965191318DE1FD009565C070D0758BE63ED47B2EDEA7957091232456D13413133B017B5FD3E83CB8E68F507B85C05BBEC29D2B5063CE4DDF1E6A6D664FAF681842665D3FE7937DD4FDA8DF920E6"/>
              <p:cNvSpPr txBox="1"/>
              <p:nvPr/>
            </p:nvSpPr>
            <p:spPr>
              <a:xfrm>
                <a:off x="3262675" y="1948495"/>
                <a:ext cx="584350" cy="603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268" b="1" dirty="0">
                    <a:solidFill>
                      <a:srgbClr val="37373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工业</a:t>
                </a:r>
              </a:p>
              <a:p>
                <a:pPr algn="ctr"/>
                <a:r>
                  <a:rPr lang="zh-CN" altLang="en-US" sz="2268" b="1" dirty="0">
                    <a:solidFill>
                      <a:srgbClr val="37373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智联</a:t>
                </a:r>
                <a:endParaRPr lang="en-US" altLang="zh-CN" sz="2268" b="1" dirty="0">
                  <a:solidFill>
                    <a:srgbClr val="37373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3007200" y="1706311"/>
                <a:ext cx="1066800" cy="10668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268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5370837" y="2914300"/>
              <a:ext cx="1477939" cy="1477939"/>
              <a:chOff x="3007200" y="1706311"/>
              <a:chExt cx="1066800" cy="1066800"/>
            </a:xfrm>
          </p:grpSpPr>
          <p:sp>
            <p:nvSpPr>
              <p:cNvPr id="62" name="文本框 61" descr="e7d195523061f1c0c989bbdf341b111e769f2ee359bd8df638E53E9931A62DC22263A6E1A75FFBC630BB5D77BA969D9175F253EB94D93A1189E24A7D909BAD0376573965191318DE1FD009565C070D0758BE63ED47B2EDEA7957091232456D13413133B017B5FD3E83CB8E68F507B85C05BBEC29D2B5063CE4DDF1E6A6D664FAF681842665D3FE7937DD4FDA8DF920E6"/>
              <p:cNvSpPr txBox="1"/>
              <p:nvPr/>
            </p:nvSpPr>
            <p:spPr>
              <a:xfrm>
                <a:off x="3042869" y="1952431"/>
                <a:ext cx="1027632" cy="603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268" b="1" dirty="0">
                    <a:solidFill>
                      <a:srgbClr val="37373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传感技术</a:t>
                </a:r>
              </a:p>
              <a:p>
                <a:pPr algn="ctr"/>
                <a:r>
                  <a:rPr lang="zh-CN" altLang="en-US" sz="2268" b="1" dirty="0">
                    <a:solidFill>
                      <a:srgbClr val="373737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</a:rPr>
                  <a:t>与芯片</a:t>
                </a: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007200" y="1706311"/>
                <a:ext cx="1066800" cy="10668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268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9" name="直接连接符 8"/>
            <p:cNvCxnSpPr>
              <a:stCxn id="2" idx="3"/>
              <a:endCxn id="48" idx="7"/>
            </p:cNvCxnSpPr>
            <p:nvPr/>
          </p:nvCxnSpPr>
          <p:spPr>
            <a:xfrm flipH="1">
              <a:off x="1594305" y="2721925"/>
              <a:ext cx="189146" cy="3847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>
              <a:stCxn id="2" idx="5"/>
              <a:endCxn id="42" idx="1"/>
            </p:cNvCxnSpPr>
            <p:nvPr/>
          </p:nvCxnSpPr>
          <p:spPr>
            <a:xfrm>
              <a:off x="2828512" y="2721925"/>
              <a:ext cx="206149" cy="39832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>
              <a:stCxn id="42" idx="7"/>
              <a:endCxn id="45" idx="3"/>
            </p:cNvCxnSpPr>
            <p:nvPr/>
          </p:nvCxnSpPr>
          <p:spPr>
            <a:xfrm flipV="1">
              <a:off x="4079722" y="2727664"/>
              <a:ext cx="235995" cy="392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>
              <a:stCxn id="45" idx="5"/>
              <a:endCxn id="63" idx="1"/>
            </p:cNvCxnSpPr>
            <p:nvPr/>
          </p:nvCxnSpPr>
          <p:spPr>
            <a:xfrm>
              <a:off x="5360778" y="2727664"/>
              <a:ext cx="226499" cy="4030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>
              <a:stCxn id="57" idx="3"/>
              <a:endCxn id="63" idx="7"/>
            </p:cNvCxnSpPr>
            <p:nvPr/>
          </p:nvCxnSpPr>
          <p:spPr>
            <a:xfrm flipH="1">
              <a:off x="6632338" y="2713384"/>
              <a:ext cx="178652" cy="4173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>
              <a:stCxn id="57" idx="5"/>
              <a:endCxn id="54" idx="1"/>
            </p:cNvCxnSpPr>
            <p:nvPr/>
          </p:nvCxnSpPr>
          <p:spPr>
            <a:xfrm>
              <a:off x="7856051" y="2713384"/>
              <a:ext cx="238428" cy="4322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>
              <a:stCxn id="60" idx="3"/>
              <a:endCxn id="54" idx="7"/>
            </p:cNvCxnSpPr>
            <p:nvPr/>
          </p:nvCxnSpPr>
          <p:spPr>
            <a:xfrm flipH="1">
              <a:off x="9139540" y="2723880"/>
              <a:ext cx="220924" cy="4217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>
              <a:stCxn id="60" idx="5"/>
              <a:endCxn id="51" idx="1"/>
            </p:cNvCxnSpPr>
            <p:nvPr/>
          </p:nvCxnSpPr>
          <p:spPr>
            <a:xfrm>
              <a:off x="10405525" y="2723880"/>
              <a:ext cx="147138" cy="42175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383379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自定义设计方案">
  <a:themeElements>
    <a:clrScheme name="潘冬远III">
      <a:dk1>
        <a:srgbClr val="C8141E"/>
      </a:dk1>
      <a:lt1>
        <a:srgbClr val="E1E1E1"/>
      </a:lt1>
      <a:dk2>
        <a:srgbClr val="0F0F0F"/>
      </a:dk2>
      <a:lt2>
        <a:srgbClr val="FFFFFF"/>
      </a:lt2>
      <a:accent1>
        <a:srgbClr val="425464"/>
      </a:accent1>
      <a:accent2>
        <a:srgbClr val="4254A0"/>
      </a:accent2>
      <a:accent3>
        <a:srgbClr val="4254C8"/>
      </a:accent3>
      <a:accent4>
        <a:srgbClr val="E36A0F"/>
      </a:accent4>
      <a:accent5>
        <a:srgbClr val="FAC800"/>
      </a:accent5>
      <a:accent6>
        <a:srgbClr val="A0A0A0"/>
      </a:accent6>
      <a:hlink>
        <a:srgbClr val="196E7D"/>
      </a:hlink>
      <a:folHlink>
        <a:srgbClr val="B4B4B4"/>
      </a:folHlink>
    </a:clrScheme>
    <a:fontScheme name="3zlxoyx5">
      <a:majorFont>
        <a:latin typeface="Microsoft YaHei"/>
        <a:ea typeface="Microsoft YaHei"/>
        <a:cs typeface=""/>
      </a:majorFont>
      <a:minorFont>
        <a:latin typeface="Microsoft YaHei"/>
        <a:ea typeface="Microsoft YaHei"/>
        <a:cs typeface=""/>
      </a:minorFont>
    </a:fontScheme>
    <a:fmtScheme name="光面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2" id="{22092B66-1410-4472-A2A1-9273F2975C60}" vid="{CD155F2F-A644-4B22-96EF-B0E4D178AC9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20161201SJTU16：9新天际线</Template>
  <TotalTime>25460</TotalTime>
  <Words>1105</Words>
  <Application>Microsoft Office PowerPoint</Application>
  <PresentationFormat>自定义</PresentationFormat>
  <Paragraphs>229</Paragraphs>
  <Slides>20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等线</vt:lpstr>
      <vt:lpstr>仿宋</vt:lpstr>
      <vt:lpstr>黑体</vt:lpstr>
      <vt:lpstr>宋体</vt:lpstr>
      <vt:lpstr>Microsoft YaHei</vt:lpstr>
      <vt:lpstr>Microsoft YaHei</vt:lpstr>
      <vt:lpstr>Arial</vt:lpstr>
      <vt:lpstr>Calibri</vt:lpstr>
      <vt:lpstr>Symbol</vt:lpstr>
      <vt:lpstr>Wingdings</vt:lpstr>
      <vt:lpstr>1_自定义设计方案</vt:lpstr>
      <vt:lpstr>上海交通大学宁波人工智能研究院 5号楼展厅涉及相关内容</vt:lpstr>
      <vt:lpstr>交大人工智能相关成果与基地</vt:lpstr>
      <vt:lpstr>人工智能相关专业学科</vt:lpstr>
      <vt:lpstr>人工智能相关人才培养</vt:lpstr>
      <vt:lpstr>PowerPoint 演示文稿</vt:lpstr>
      <vt:lpstr>研究院成立重要时间节点</vt:lpstr>
      <vt:lpstr>研究院组织管理</vt:lpstr>
      <vt:lpstr>研究院定位与发展目标</vt:lpstr>
      <vt:lpstr>PowerPoint 演示文稿</vt:lpstr>
      <vt:lpstr>研究院相关成果展示-智能移动机器人</vt:lpstr>
      <vt:lpstr>研究院相关成果展示-园区自动驾驶无人小巴项目</vt:lpstr>
      <vt:lpstr>研究院相关成果展示-人工智能绘画艺术创作平台</vt:lpstr>
      <vt:lpstr>研究院相关成果展示-虚拟现实自闭症/老年痴呆症辅助诊疗系统</vt:lpstr>
      <vt:lpstr>研究院相关成果展示-智能人体识别系统</vt:lpstr>
      <vt:lpstr>研究院相关成果展示-智能人体识别系统</vt:lpstr>
      <vt:lpstr>研究院相关成果展示-智能无人机系统</vt:lpstr>
      <vt:lpstr>研究院相关成果展示-基于区块链的物流供应链金融平台</vt:lpstr>
      <vt:lpstr>研究院相关成果展示-基于XXX</vt:lpstr>
      <vt:lpstr>研究院相关成果展示-基于XXX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</dc:creator>
  <cp:lastModifiedBy>lenovo</cp:lastModifiedBy>
  <cp:revision>3482</cp:revision>
  <cp:lastPrinted>1601-01-01T00:00:00Z</cp:lastPrinted>
  <dcterms:created xsi:type="dcterms:W3CDTF">1601-01-01T00:00:00Z</dcterms:created>
  <dcterms:modified xsi:type="dcterms:W3CDTF">2019-11-07T13:03:59Z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